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34" r:id="rId4"/>
    <p:sldMasterId id="2147483747" r:id="rId5"/>
    <p:sldMasterId id="2147483760" r:id="rId6"/>
  </p:sldMasterIdLst>
  <p:notesMasterIdLst>
    <p:notesMasterId r:id="rId45"/>
  </p:notesMasterIdLst>
  <p:handoutMasterIdLst>
    <p:handoutMasterId r:id="rId46"/>
  </p:handoutMasterIdLst>
  <p:sldIdLst>
    <p:sldId id="261"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1" r:id="rId37"/>
    <p:sldId id="290" r:id="rId38"/>
    <p:sldId id="292" r:id="rId39"/>
    <p:sldId id="293" r:id="rId40"/>
    <p:sldId id="294" r:id="rId41"/>
    <p:sldId id="296" r:id="rId42"/>
    <p:sldId id="297" r:id="rId43"/>
    <p:sldId id="298" r:id="rId4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720" userDrawn="1">
          <p15:clr>
            <a:srgbClr val="A4A3A4"/>
          </p15:clr>
        </p15:guide>
        <p15:guide id="4" pos="384" userDrawn="1">
          <p15:clr>
            <a:srgbClr val="A4A3A4"/>
          </p15:clr>
        </p15:guide>
        <p15:guide id="5" pos="7296" userDrawn="1">
          <p15:clr>
            <a:srgbClr val="A4A3A4"/>
          </p15:clr>
        </p15:guide>
        <p15:guide id="6" orient="horz" pos="1008" userDrawn="1">
          <p15:clr>
            <a:srgbClr val="A4A3A4"/>
          </p15:clr>
        </p15:guide>
        <p15:guide id="7" pos="4992"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hodes, Geoffrey" initials="RG" lastIdx="1" clrIdx="0">
    <p:extLst>
      <p:ext uri="{19B8F6BF-5375-455C-9EA6-DF929625EA0E}">
        <p15:presenceInfo xmlns:p15="http://schemas.microsoft.com/office/powerpoint/2012/main" userId="S::Geoffrey.Rhodes@ed.gov::4b1e40e4-1e67-4f99-b345-1c6bbbe1bac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06A"/>
    <a:srgbClr val="215070"/>
    <a:srgbClr val="008710"/>
    <a:srgbClr val="375A71"/>
    <a:srgbClr val="2D8700"/>
    <a:srgbClr val="4C81B5"/>
    <a:srgbClr val="FE9C9C"/>
    <a:srgbClr val="2CA34E"/>
    <a:srgbClr val="345065"/>
    <a:srgbClr val="6E76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7" autoAdjust="0"/>
    <p:restoredTop sz="86233" autoAdjust="0"/>
  </p:normalViewPr>
  <p:slideViewPr>
    <p:cSldViewPr showGuides="1">
      <p:cViewPr varScale="1">
        <p:scale>
          <a:sx n="109" d="100"/>
          <a:sy n="109" d="100"/>
        </p:scale>
        <p:origin x="808" y="176"/>
      </p:cViewPr>
      <p:guideLst>
        <p:guide orient="horz" pos="2160"/>
        <p:guide pos="3840"/>
        <p:guide orient="horz" pos="720"/>
        <p:guide pos="384"/>
        <p:guide pos="7296"/>
        <p:guide orient="horz" pos="1008"/>
        <p:guide pos="4992"/>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86" d="100"/>
          <a:sy n="86" d="100"/>
        </p:scale>
        <p:origin x="3744"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handoutMaster" Target="handoutMasters/handoutMaster1.xml"/><Relationship Id="rId20" Type="http://schemas.openxmlformats.org/officeDocument/2006/relationships/slide" Target="slides/slide14.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D3DAE2-4560-4ACE-9726-F06EF1F89C1B}"/>
              </a:ext>
            </a:extLst>
          </p:cNvPr>
          <p:cNvSpPr>
            <a:spLocks noGrp="1"/>
          </p:cNvSpPr>
          <p:nvPr>
            <p:ph type="hdr" sz="quarter"/>
          </p:nvPr>
        </p:nvSpPr>
        <p:spPr bwMode="gray">
          <a:xfrm>
            <a:off x="1587" y="0"/>
            <a:ext cx="3038475" cy="466725"/>
          </a:xfrm>
          <a:prstGeom prst="rect">
            <a:avLst/>
          </a:prstGeom>
        </p:spPr>
        <p:txBody>
          <a:bodyPr vert="horz" lIns="91440" tIns="45720" rIns="91440" bIns="45720" rtlCol="0"/>
          <a:lstStyle>
            <a:lvl1pPr algn="l">
              <a:defRPr sz="1200"/>
            </a:lvl1pPr>
          </a:lstStyle>
          <a:p>
            <a:r>
              <a:rPr lang="en-US" sz="1400" b="1">
                <a:solidFill>
                  <a:srgbClr val="2C506A"/>
                </a:solidFill>
                <a:latin typeface="Century Gothic" panose="020B0502020202020204" pitchFamily="34" charset="0"/>
              </a:rPr>
              <a:t>OSERS</a:t>
            </a:r>
            <a:endParaRPr lang="en-US" sz="1400" b="1" dirty="0">
              <a:solidFill>
                <a:srgbClr val="2C506A"/>
              </a:solidFill>
              <a:latin typeface="Century Gothic" panose="020B0502020202020204" pitchFamily="34" charset="0"/>
            </a:endParaRPr>
          </a:p>
        </p:txBody>
      </p:sp>
      <p:sp>
        <p:nvSpPr>
          <p:cNvPr id="3" name="Date Placeholder 2">
            <a:extLst>
              <a:ext uri="{FF2B5EF4-FFF2-40B4-BE49-F238E27FC236}">
                <a16:creationId xmlns:a16="http://schemas.microsoft.com/office/drawing/2014/main" id="{1832216E-6EFE-4CB1-9FA6-740990BD038B}"/>
              </a:ext>
            </a:extLst>
          </p:cNvPr>
          <p:cNvSpPr>
            <a:spLocks noGrp="1"/>
          </p:cNvSpPr>
          <p:nvPr>
            <p:ph type="dt" sz="quarter" idx="1"/>
          </p:nvPr>
        </p:nvSpPr>
        <p:spPr bwMode="gray">
          <a:xfrm>
            <a:off x="3971925" y="0"/>
            <a:ext cx="3038475" cy="466725"/>
          </a:xfrm>
          <a:prstGeom prst="rect">
            <a:avLst/>
          </a:prstGeom>
        </p:spPr>
        <p:txBody>
          <a:bodyPr vert="horz" lIns="91440" tIns="45720" rIns="91440" bIns="45720" rtlCol="0"/>
          <a:lstStyle>
            <a:lvl1pPr algn="r">
              <a:defRPr sz="1200"/>
            </a:lvl1pPr>
          </a:lstStyle>
          <a:p>
            <a:fld id="{C1B32CC2-75D4-49EC-BF54-B98E0247F6D8}" type="datetime1">
              <a:rPr lang="en-US" sz="1400" b="1" smtClean="0">
                <a:solidFill>
                  <a:srgbClr val="2C506A"/>
                </a:solidFill>
                <a:latin typeface="Century Gothic" panose="020B0502020202020204" pitchFamily="34" charset="0"/>
              </a:rPr>
              <a:t>3/18/26</a:t>
            </a:fld>
            <a:endParaRPr lang="en-US" sz="1400" b="1">
              <a:solidFill>
                <a:srgbClr val="2C506A"/>
              </a:solidFill>
              <a:latin typeface="Century Gothic" panose="020B0502020202020204" pitchFamily="34" charset="0"/>
            </a:endParaRPr>
          </a:p>
        </p:txBody>
      </p:sp>
      <p:sp>
        <p:nvSpPr>
          <p:cNvPr id="4" name="Footer Placeholder 3">
            <a:extLst>
              <a:ext uri="{FF2B5EF4-FFF2-40B4-BE49-F238E27FC236}">
                <a16:creationId xmlns:a16="http://schemas.microsoft.com/office/drawing/2014/main" id="{3838A06A-1904-4B77-8CC3-9A9A1A24B530}"/>
              </a:ext>
            </a:extLst>
          </p:cNvPr>
          <p:cNvSpPr>
            <a:spLocks noGrp="1"/>
          </p:cNvSpPr>
          <p:nvPr>
            <p:ph type="ftr" sz="quarter" idx="2"/>
          </p:nvPr>
        </p:nvSpPr>
        <p:spPr bwMode="gray">
          <a:xfrm>
            <a:off x="0" y="8829675"/>
            <a:ext cx="3038475" cy="466725"/>
          </a:xfrm>
          <a:prstGeom prst="rect">
            <a:avLst/>
          </a:prstGeom>
        </p:spPr>
        <p:txBody>
          <a:bodyPr vert="horz" lIns="91440" tIns="45720" rIns="91440" bIns="45720" rtlCol="0" anchor="b"/>
          <a:lstStyle>
            <a:lvl1pPr algn="l">
              <a:defRPr sz="1200"/>
            </a:lvl1pPr>
          </a:lstStyle>
          <a:p>
            <a:r>
              <a:rPr lang="en-US" b="1">
                <a:solidFill>
                  <a:srgbClr val="2C506A"/>
                </a:solidFill>
                <a:latin typeface="Century Gothic" panose="020B0502020202020204" pitchFamily="34" charset="0"/>
              </a:rPr>
              <a:t>U.S. Department of Education</a:t>
            </a:r>
            <a:endParaRPr lang="en-US" b="1" dirty="0">
              <a:solidFill>
                <a:srgbClr val="2C506A"/>
              </a:solidFill>
              <a:latin typeface="Century Gothic" panose="020B0502020202020204" pitchFamily="34" charset="0"/>
            </a:endParaRPr>
          </a:p>
        </p:txBody>
      </p:sp>
      <p:sp>
        <p:nvSpPr>
          <p:cNvPr id="5" name="Slide Number Placeholder 4">
            <a:extLst>
              <a:ext uri="{FF2B5EF4-FFF2-40B4-BE49-F238E27FC236}">
                <a16:creationId xmlns:a16="http://schemas.microsoft.com/office/drawing/2014/main" id="{68777B37-007D-42B4-ABFB-096285F18FFA}"/>
              </a:ext>
            </a:extLst>
          </p:cNvPr>
          <p:cNvSpPr>
            <a:spLocks noGrp="1"/>
          </p:cNvSpPr>
          <p:nvPr>
            <p:ph type="sldNum" sz="quarter" idx="3"/>
          </p:nvPr>
        </p:nvSpPr>
        <p:spPr bwMode="gray">
          <a:xfrm>
            <a:off x="3970338" y="8829675"/>
            <a:ext cx="3038475" cy="466725"/>
          </a:xfrm>
          <a:prstGeom prst="rect">
            <a:avLst/>
          </a:prstGeom>
        </p:spPr>
        <p:txBody>
          <a:bodyPr vert="horz" lIns="91440" tIns="45720" rIns="91440" bIns="45720" rtlCol="0" anchor="b"/>
          <a:lstStyle>
            <a:lvl1pPr algn="r">
              <a:defRPr sz="1200"/>
            </a:lvl1pPr>
          </a:lstStyle>
          <a:p>
            <a:fld id="{77D2A08F-7FA9-489D-B417-4C943DA531D6}" type="slidenum">
              <a:rPr lang="en-US" b="1" smtClean="0">
                <a:solidFill>
                  <a:srgbClr val="2C506A"/>
                </a:solidFill>
                <a:latin typeface="Century Gothic" panose="020B0502020202020204" pitchFamily="34" charset="0"/>
              </a:rPr>
              <a:t>‹#›</a:t>
            </a:fld>
            <a:endParaRPr lang="en-US" b="1">
              <a:solidFill>
                <a:srgbClr val="2C506A"/>
              </a:solidFill>
              <a:latin typeface="Century Gothic" panose="020B0502020202020204" pitchFamily="34" charset="0"/>
            </a:endParaRPr>
          </a:p>
        </p:txBody>
      </p:sp>
    </p:spTree>
    <p:extLst>
      <p:ext uri="{BB962C8B-B14F-4D97-AF65-F5344CB8AC3E}">
        <p14:creationId xmlns:p14="http://schemas.microsoft.com/office/powerpoint/2010/main" val="372065676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b="1">
                <a:solidFill>
                  <a:srgbClr val="2C506A"/>
                </a:solidFill>
              </a:defRPr>
            </a:lvl1pPr>
          </a:lstStyle>
          <a:p>
            <a:r>
              <a:rPr lang="en-US"/>
              <a:t>OSERS</a:t>
            </a:r>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b="1">
                <a:solidFill>
                  <a:srgbClr val="2C506A"/>
                </a:solidFill>
              </a:defRPr>
            </a:lvl1pPr>
          </a:lstStyle>
          <a:p>
            <a:fld id="{67807AD3-414F-4515-A222-6110AF951954}" type="datetime1">
              <a:rPr lang="en-US" smtClean="0"/>
              <a:t>3/18/26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b="1">
                <a:solidFill>
                  <a:srgbClr val="2C506A"/>
                </a:solidFill>
              </a:defRPr>
            </a:lvl1pPr>
          </a:lstStyle>
          <a:p>
            <a:r>
              <a:rPr lang="en-US"/>
              <a:t>U.S. Department of Education</a:t>
            </a:r>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b="1">
                <a:solidFill>
                  <a:srgbClr val="2C506A"/>
                </a:solidFill>
              </a:defRPr>
            </a:lvl1pPr>
          </a:lstStyle>
          <a:p>
            <a:fld id="{570226A8-F53C-4EEC-A3E1-81BF3702430A}" type="slidenum">
              <a:rPr lang="en-US" smtClean="0"/>
              <a:pPr/>
              <a:t>‹#›</a:t>
            </a:fld>
            <a:endParaRPr lang="en-US"/>
          </a:p>
        </p:txBody>
      </p:sp>
    </p:spTree>
    <p:extLst>
      <p:ext uri="{BB962C8B-B14F-4D97-AF65-F5344CB8AC3E}">
        <p14:creationId xmlns:p14="http://schemas.microsoft.com/office/powerpoint/2010/main" val="2108204428"/>
      </p:ext>
    </p:extLst>
  </p:cSld>
  <p:clrMap bg1="lt1" tx1="dk1" bg2="lt2" tx2="dk2" accent1="accent1" accent2="accent2" accent3="accent3" accent4="accent4" accent5="accent5" accent6="accent6" hlink="hlink" folHlink="folHlink"/>
  <p:hf/>
  <p:notesStyle>
    <a:lvl1pPr marL="0" algn="l" defTabSz="914400" rtl="0" eaLnBrk="1" latinLnBrk="0" hangingPunct="1">
      <a:spcBef>
        <a:spcPts val="1200"/>
      </a:spcBef>
      <a:defRPr sz="1200" kern="1200">
        <a:solidFill>
          <a:schemeClr val="tx1"/>
        </a:solidFill>
        <a:latin typeface="+mn-lt"/>
        <a:ea typeface="+mn-ea"/>
        <a:cs typeface="+mn-cs"/>
      </a:defRPr>
    </a:lvl1pPr>
    <a:lvl2pPr marL="457200" algn="l" defTabSz="914400" rtl="0" eaLnBrk="1" latinLnBrk="0" hangingPunct="1">
      <a:spcBef>
        <a:spcPts val="600"/>
      </a:spcBef>
      <a:defRPr sz="1200" kern="1200">
        <a:solidFill>
          <a:schemeClr val="tx1"/>
        </a:solidFill>
        <a:latin typeface="+mn-lt"/>
        <a:ea typeface="+mn-ea"/>
        <a:cs typeface="+mn-cs"/>
      </a:defRPr>
    </a:lvl2pPr>
    <a:lvl3pPr marL="914400" algn="l" defTabSz="914400" rtl="0" eaLnBrk="1" latinLnBrk="0" hangingPunct="1">
      <a:spcBef>
        <a:spcPts val="600"/>
      </a:spcBef>
      <a:defRPr sz="1200" kern="1200">
        <a:solidFill>
          <a:schemeClr val="tx1"/>
        </a:solidFill>
        <a:latin typeface="+mn-lt"/>
        <a:ea typeface="+mn-ea"/>
        <a:cs typeface="+mn-cs"/>
      </a:defRPr>
    </a:lvl3pPr>
    <a:lvl4pPr marL="1371600" algn="l" defTabSz="914400" rtl="0" eaLnBrk="1" latinLnBrk="0" hangingPunct="1">
      <a:spcBef>
        <a:spcPts val="600"/>
      </a:spcBef>
      <a:defRPr sz="1200" kern="1200">
        <a:solidFill>
          <a:schemeClr val="tx1"/>
        </a:solidFill>
        <a:latin typeface="+mn-lt"/>
        <a:ea typeface="+mn-ea"/>
        <a:cs typeface="+mn-cs"/>
      </a:defRPr>
    </a:lvl4pPr>
    <a:lvl5pPr marL="1828800" algn="l" defTabSz="914400" rtl="0" eaLnBrk="1" latinLnBrk="0" hangingPunct="1">
      <a:spcBef>
        <a:spcPts val="600"/>
      </a:spcBef>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SEP 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C0258EF-E31C-4D9E-BA23-39E04DAF8B48}"/>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2" name="Title 1">
            <a:extLst>
              <a:ext uri="{FF2B5EF4-FFF2-40B4-BE49-F238E27FC236}">
                <a16:creationId xmlns:a16="http://schemas.microsoft.com/office/drawing/2014/main" id="{3264EB9D-E3AB-4ABF-B51E-6072C84A8865}"/>
              </a:ext>
            </a:extLst>
          </p:cNvPr>
          <p:cNvSpPr>
            <a:spLocks noGrp="1"/>
          </p:cNvSpPr>
          <p:nvPr>
            <p:ph type="ctrTitle" hasCustomPrompt="1"/>
          </p:nvPr>
        </p:nvSpPr>
        <p:spPr bwMode="gray">
          <a:xfrm>
            <a:off x="1524000" y="1122363"/>
            <a:ext cx="9144000" cy="2387600"/>
          </a:xfrm>
          <a:prstGeom prst="rect">
            <a:avLst/>
          </a:prstGeom>
        </p:spPr>
        <p:txBody>
          <a:bodyPr anchor="b"/>
          <a:lstStyle>
            <a:lvl1pPr algn="ctr">
              <a:defRPr sz="4800" cap="small" baseline="0">
                <a:solidFill>
                  <a:srgbClr val="345065"/>
                </a:solidFill>
              </a:defRPr>
            </a:lvl1pPr>
          </a:lstStyle>
          <a:p>
            <a:r>
              <a:rPr lang="en-US" dirty="0"/>
              <a:t>Click to edit Title Slide title</a:t>
            </a:r>
          </a:p>
        </p:txBody>
      </p:sp>
      <p:sp>
        <p:nvSpPr>
          <p:cNvPr id="3" name="Subtitle 2">
            <a:extLst>
              <a:ext uri="{FF2B5EF4-FFF2-40B4-BE49-F238E27FC236}">
                <a16:creationId xmlns:a16="http://schemas.microsoft.com/office/drawing/2014/main" id="{424C1248-5182-42B7-95A4-7C18EC4DEDB5}"/>
              </a:ext>
            </a:extLst>
          </p:cNvPr>
          <p:cNvSpPr>
            <a:spLocks noGrp="1"/>
          </p:cNvSpPr>
          <p:nvPr>
            <p:ph type="subTitle" idx="1" hasCustomPrompt="1"/>
          </p:nvPr>
        </p:nvSpPr>
        <p:spPr bwMode="gray">
          <a:xfrm>
            <a:off x="1524000" y="3657600"/>
            <a:ext cx="9144000" cy="1600200"/>
          </a:xfrm>
          <a:prstGeom prst="rect">
            <a:avLst/>
          </a:prstGeom>
        </p:spPr>
        <p:txBody>
          <a:bodyPr>
            <a:normAutofit/>
          </a:bodyPr>
          <a:lstStyle>
            <a:lvl1pPr marL="0" indent="0" algn="ctr">
              <a:buNone/>
              <a:defRPr sz="2800" cap="small" baseline="0">
                <a:solidFill>
                  <a:srgbClr val="2CA34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Title Slide subtitle</a:t>
            </a:r>
          </a:p>
        </p:txBody>
      </p:sp>
    </p:spTree>
    <p:extLst>
      <p:ext uri="{BB962C8B-B14F-4D97-AF65-F5344CB8AC3E}">
        <p14:creationId xmlns:p14="http://schemas.microsoft.com/office/powerpoint/2010/main" val="3894271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SEP End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3" name="TextBox 2">
            <a:extLst>
              <a:ext uri="{FF2B5EF4-FFF2-40B4-BE49-F238E27FC236}">
                <a16:creationId xmlns:a16="http://schemas.microsoft.com/office/drawing/2014/main" id="{EF6E18A5-FF83-466F-AAEB-502A8675691F}"/>
              </a:ext>
            </a:extLst>
          </p:cNvPr>
          <p:cNvSpPr txBox="1"/>
          <p:nvPr userDrawn="1"/>
        </p:nvSpPr>
        <p:spPr bwMode="gray">
          <a:xfrm>
            <a:off x="580767"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OSEP</a:t>
            </a:r>
          </a:p>
        </p:txBody>
      </p:sp>
      <p:sp>
        <p:nvSpPr>
          <p:cNvPr id="2" name="TextBox 1">
            <a:extLst>
              <a:ext uri="{FF2B5EF4-FFF2-40B4-BE49-F238E27FC236}">
                <a16:creationId xmlns:a16="http://schemas.microsoft.com/office/drawing/2014/main" id="{6652472D-2C37-4839-80EA-30713C149CA2}"/>
              </a:ext>
            </a:extLst>
          </p:cNvPr>
          <p:cNvSpPr txBox="1"/>
          <p:nvPr userDrawn="1"/>
        </p:nvSpPr>
        <p:spPr bwMode="gray">
          <a:xfrm>
            <a:off x="580767"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352827693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SEP End Slide, Links">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3" name="TextBox 2">
            <a:extLst>
              <a:ext uri="{FF2B5EF4-FFF2-40B4-BE49-F238E27FC236}">
                <a16:creationId xmlns:a16="http://schemas.microsoft.com/office/drawing/2014/main" id="{EF6E18A5-FF83-466F-AAEB-502A8675691F}"/>
              </a:ext>
            </a:extLst>
          </p:cNvPr>
          <p:cNvSpPr txBox="1"/>
          <p:nvPr userDrawn="1"/>
        </p:nvSpPr>
        <p:spPr bwMode="gray">
          <a:xfrm>
            <a:off x="595183"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OSEP</a:t>
            </a:r>
          </a:p>
        </p:txBody>
      </p:sp>
      <p:sp>
        <p:nvSpPr>
          <p:cNvPr id="9" name="TextBox 8">
            <a:extLst>
              <a:ext uri="{FF2B5EF4-FFF2-40B4-BE49-F238E27FC236}">
                <a16:creationId xmlns:a16="http://schemas.microsoft.com/office/drawing/2014/main" id="{534AA617-C9A8-41E8-8354-6B52BEE9BBD7}"/>
              </a:ext>
            </a:extLst>
          </p:cNvPr>
          <p:cNvSpPr txBox="1"/>
          <p:nvPr userDrawn="1"/>
        </p:nvSpPr>
        <p:spPr bwMode="gray">
          <a:xfrm>
            <a:off x="595183"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
        <p:nvSpPr>
          <p:cNvPr id="4" name="TextBox 3">
            <a:extLst>
              <a:ext uri="{FF2B5EF4-FFF2-40B4-BE49-F238E27FC236}">
                <a16:creationId xmlns:a16="http://schemas.microsoft.com/office/drawing/2014/main" id="{5DAE739A-8E85-4E4A-9F6B-6E1070A2EFA6}"/>
              </a:ext>
            </a:extLst>
          </p:cNvPr>
          <p:cNvSpPr txBox="1"/>
          <p:nvPr userDrawn="1"/>
        </p:nvSpPr>
        <p:spPr bwMode="gray">
          <a:xfrm>
            <a:off x="615778" y="4838708"/>
            <a:ext cx="10931610" cy="1184940"/>
          </a:xfrm>
          <a:prstGeom prst="rect">
            <a:avLst/>
          </a:prstGeom>
          <a:noFill/>
        </p:spPr>
        <p:txBody>
          <a:bodyPr wrap="square" rtlCol="0" anchor="ctr" anchorCtr="0">
            <a:spAutoFit/>
          </a:bodyPr>
          <a:lstStyle/>
          <a:p>
            <a:pPr marL="0" indent="0" algn="l">
              <a:lnSpc>
                <a:spcPct val="100000"/>
              </a:lnSpc>
              <a:spcBef>
                <a:spcPts val="1200"/>
              </a:spcBef>
              <a:buNone/>
              <a:tabLst>
                <a:tab pos="4799013" algn="r"/>
                <a:tab pos="5033963" algn="l"/>
              </a:tabLst>
            </a:pPr>
            <a:r>
              <a:rPr lang="en-US" sz="1400" b="1" dirty="0">
                <a:solidFill>
                  <a:srgbClr val="345065"/>
                </a:solidFill>
                <a:latin typeface="Century Gothic" panose="020B0502020202020204" pitchFamily="34" charset="0"/>
              </a:rPr>
              <a:t>	</a:t>
            </a:r>
            <a:r>
              <a:rPr lang="en-US" sz="1400" b="1" dirty="0">
                <a:solidFill>
                  <a:srgbClr val="215070"/>
                </a:solidFill>
                <a:latin typeface="Century Gothic" panose="020B0502020202020204" pitchFamily="34" charset="0"/>
              </a:rPr>
              <a:t>Home:</a:t>
            </a:r>
            <a:r>
              <a:rPr lang="en-US" sz="1400" dirty="0">
                <a:solidFill>
                  <a:srgbClr val="215070"/>
                </a:solidFill>
                <a:latin typeface="Century Gothic" panose="020B0502020202020204" pitchFamily="34" charset="0"/>
              </a:rPr>
              <a:t>	www.ed.gov/osers/osep</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Blog:</a:t>
            </a:r>
            <a:r>
              <a:rPr lang="en-US" sz="1400" dirty="0">
                <a:solidFill>
                  <a:srgbClr val="215070"/>
                </a:solidFill>
                <a:latin typeface="Century Gothic" panose="020B0502020202020204" pitchFamily="34" charset="0"/>
              </a:rPr>
              <a:t>	https://sites.ed.gov/osers</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Twitter:</a:t>
            </a:r>
            <a:r>
              <a:rPr lang="en-US" sz="1400" dirty="0">
                <a:solidFill>
                  <a:srgbClr val="215070"/>
                </a:solidFill>
                <a:latin typeface="Century Gothic" panose="020B0502020202020204" pitchFamily="34" charset="0"/>
              </a:rPr>
              <a:t>	https://twitter.com/ED_Sped_Rehab</a:t>
            </a:r>
          </a:p>
          <a:p>
            <a:pPr marL="0" indent="0">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YouTube</a:t>
            </a:r>
            <a:r>
              <a:rPr lang="en-US" sz="1400" dirty="0">
                <a:solidFill>
                  <a:srgbClr val="215070"/>
                </a:solidFill>
                <a:latin typeface="Century Gothic" panose="020B0502020202020204" pitchFamily="34" charset="0"/>
              </a:rPr>
              <a:t>:	www.youtube.com/c/OSERS</a:t>
            </a:r>
            <a:endParaRPr lang="en-US" sz="1400" dirty="0">
              <a:latin typeface="Century Gothic" panose="020B0502020202020204" pitchFamily="34" charset="0"/>
            </a:endParaRPr>
          </a:p>
        </p:txBody>
      </p:sp>
    </p:spTree>
    <p:extLst>
      <p:ext uri="{BB962C8B-B14F-4D97-AF65-F5344CB8AC3E}">
        <p14:creationId xmlns:p14="http://schemas.microsoft.com/office/powerpoint/2010/main" val="4261330786"/>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SEP End Slide, Editabl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D1B7D111-6E89-43EC-BF9F-638E13098704}"/>
              </a:ext>
            </a:extLst>
          </p:cNvPr>
          <p:cNvSpPr>
            <a:spLocks noGrp="1"/>
          </p:cNvSpPr>
          <p:nvPr>
            <p:ph type="body" sz="quarter" idx="10"/>
          </p:nvPr>
        </p:nvSpPr>
        <p:spPr>
          <a:xfrm>
            <a:off x="1371599" y="2514600"/>
            <a:ext cx="9448800" cy="914400"/>
          </a:xfrm>
        </p:spPr>
        <p:txBody>
          <a:bodyPr anchor="b">
            <a:normAutofit/>
          </a:bodyPr>
          <a:lstStyle>
            <a:lvl1pPr marL="0" indent="0" algn="ctr">
              <a:buNone/>
              <a:defRPr sz="4800">
                <a:solidFill>
                  <a:srgbClr val="008710"/>
                </a:solidFill>
              </a:defRPr>
            </a:lvl1pPr>
          </a:lstStyle>
          <a:p>
            <a:pPr lvl="0"/>
            <a:r>
              <a:rPr lang="en-US"/>
              <a:t>Click to edit Master text styles</a:t>
            </a:r>
          </a:p>
        </p:txBody>
      </p:sp>
      <p:sp>
        <p:nvSpPr>
          <p:cNvPr id="7" name="TextBox 6">
            <a:extLst>
              <a:ext uri="{FF2B5EF4-FFF2-40B4-BE49-F238E27FC236}">
                <a16:creationId xmlns:a16="http://schemas.microsoft.com/office/drawing/2014/main" id="{5060B812-163D-48D4-ADD4-2BE579EA1AE0}"/>
              </a:ext>
            </a:extLst>
          </p:cNvPr>
          <p:cNvSpPr txBox="1"/>
          <p:nvPr userDrawn="1"/>
        </p:nvSpPr>
        <p:spPr bwMode="gray">
          <a:xfrm>
            <a:off x="609599"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202104887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OSEP-IDEA 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C0258EF-E31C-4D9E-BA23-39E04DAF8B48}"/>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2" name="Title 1">
            <a:extLst>
              <a:ext uri="{FF2B5EF4-FFF2-40B4-BE49-F238E27FC236}">
                <a16:creationId xmlns:a16="http://schemas.microsoft.com/office/drawing/2014/main" id="{3264EB9D-E3AB-4ABF-B51E-6072C84A8865}"/>
              </a:ext>
            </a:extLst>
          </p:cNvPr>
          <p:cNvSpPr>
            <a:spLocks noGrp="1"/>
          </p:cNvSpPr>
          <p:nvPr>
            <p:ph type="ctrTitle" hasCustomPrompt="1"/>
          </p:nvPr>
        </p:nvSpPr>
        <p:spPr bwMode="gray">
          <a:xfrm>
            <a:off x="1524000" y="1122363"/>
            <a:ext cx="9144000" cy="2387600"/>
          </a:xfrm>
          <a:prstGeom prst="rect">
            <a:avLst/>
          </a:prstGeom>
        </p:spPr>
        <p:txBody>
          <a:bodyPr anchor="b"/>
          <a:lstStyle>
            <a:lvl1pPr algn="ctr">
              <a:defRPr sz="4800" cap="small" baseline="0">
                <a:solidFill>
                  <a:srgbClr val="345065"/>
                </a:solidFill>
              </a:defRPr>
            </a:lvl1pPr>
          </a:lstStyle>
          <a:p>
            <a:r>
              <a:rPr lang="en-US" dirty="0"/>
              <a:t>Click to edit Title Slide title</a:t>
            </a:r>
          </a:p>
        </p:txBody>
      </p:sp>
      <p:sp>
        <p:nvSpPr>
          <p:cNvPr id="3" name="Subtitle 2">
            <a:extLst>
              <a:ext uri="{FF2B5EF4-FFF2-40B4-BE49-F238E27FC236}">
                <a16:creationId xmlns:a16="http://schemas.microsoft.com/office/drawing/2014/main" id="{424C1248-5182-42B7-95A4-7C18EC4DEDB5}"/>
              </a:ext>
            </a:extLst>
          </p:cNvPr>
          <p:cNvSpPr>
            <a:spLocks noGrp="1"/>
          </p:cNvSpPr>
          <p:nvPr>
            <p:ph type="subTitle" idx="1" hasCustomPrompt="1"/>
          </p:nvPr>
        </p:nvSpPr>
        <p:spPr bwMode="gray">
          <a:xfrm>
            <a:off x="1524000" y="3657600"/>
            <a:ext cx="9144000" cy="1600200"/>
          </a:xfrm>
          <a:prstGeom prst="rect">
            <a:avLst/>
          </a:prstGeom>
        </p:spPr>
        <p:txBody>
          <a:bodyPr>
            <a:normAutofit/>
          </a:bodyPr>
          <a:lstStyle>
            <a:lvl1pPr marL="0" indent="0" algn="ctr">
              <a:buNone/>
              <a:defRPr sz="2800" cap="small" baseline="0">
                <a:solidFill>
                  <a:srgbClr val="2CA34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Title Slide subtitle</a:t>
            </a:r>
          </a:p>
        </p:txBody>
      </p:sp>
    </p:spTree>
    <p:extLst>
      <p:ext uri="{BB962C8B-B14F-4D97-AF65-F5344CB8AC3E}">
        <p14:creationId xmlns:p14="http://schemas.microsoft.com/office/powerpoint/2010/main" val="114900032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SEP-IDEA Title and Content">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F428696E-6B16-4B0F-A35F-0B1BA82091A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6" name="Title Placeholder 1">
            <a:extLst>
              <a:ext uri="{FF2B5EF4-FFF2-40B4-BE49-F238E27FC236}">
                <a16:creationId xmlns:a16="http://schemas.microsoft.com/office/drawing/2014/main" id="{B9C2A3DB-D378-42A9-BD1C-EC5DF4AA4517}"/>
              </a:ext>
            </a:extLst>
          </p:cNvPr>
          <p:cNvSpPr>
            <a:spLocks noGrp="1"/>
          </p:cNvSpPr>
          <p:nvPr>
            <p:ph type="title" hasCustomPrompt="1"/>
          </p:nvPr>
        </p:nvSpPr>
        <p:spPr bwMode="white">
          <a:xfrm>
            <a:off x="638174" y="0"/>
            <a:ext cx="10515600" cy="672111"/>
          </a:xfrm>
          <a:prstGeom prst="rect">
            <a:avLst/>
          </a:prstGeom>
          <a:effectLst/>
        </p:spPr>
        <p:txBody>
          <a:bodyPr vert="horz" lIns="0" tIns="0" rIns="0" bIns="0" rtlCol="0" anchor="b">
            <a:noAutofit/>
          </a:bodyPr>
          <a:lstStyle>
            <a:lvl1pPr>
              <a:defRPr/>
            </a:lvl1pPr>
          </a:lstStyle>
          <a:p>
            <a:r>
              <a:rPr lang="en-US" dirty="0"/>
              <a:t>Click to edit title: OSERS Title and Content</a:t>
            </a:r>
          </a:p>
        </p:txBody>
      </p:sp>
      <p:sp>
        <p:nvSpPr>
          <p:cNvPr id="3" name="Content Placeholder 2">
            <a:extLst>
              <a:ext uri="{FF2B5EF4-FFF2-40B4-BE49-F238E27FC236}">
                <a16:creationId xmlns:a16="http://schemas.microsoft.com/office/drawing/2014/main" id="{0E13F86F-197B-46F2-B71E-6E5A8451397F}"/>
              </a:ext>
            </a:extLst>
          </p:cNvPr>
          <p:cNvSpPr>
            <a:spLocks noGrp="1"/>
          </p:cNvSpPr>
          <p:nvPr>
            <p:ph idx="1" hasCustomPrompt="1"/>
          </p:nvPr>
        </p:nvSpPr>
        <p:spPr>
          <a:xfrm>
            <a:off x="609600" y="1143001"/>
            <a:ext cx="10972800" cy="4648200"/>
          </a:xfrm>
          <a:prstGeom prst="rect">
            <a:avLst/>
          </a:prstGeom>
        </p:spPr>
        <p:txBody>
          <a:bodyPr/>
          <a:lstStyle>
            <a:lvl1pPr>
              <a:defRPr/>
            </a:lvl1pPr>
          </a:lstStyle>
          <a:p>
            <a:pPr lvl="0"/>
            <a:r>
              <a:rPr lang="en-US" dirty="0"/>
              <a:t>Click to edit First Level</a:t>
            </a:r>
          </a:p>
          <a:p>
            <a:pPr lvl="1"/>
            <a:r>
              <a:rPr lang="en-US" dirty="0"/>
              <a:t>Click to edit Second level</a:t>
            </a:r>
          </a:p>
          <a:p>
            <a:pPr lvl="2"/>
            <a:r>
              <a:rPr lang="en-US" dirty="0"/>
              <a:t>Click to edit Third level</a:t>
            </a:r>
          </a:p>
          <a:p>
            <a:pPr lvl="3"/>
            <a:r>
              <a:rPr lang="en-US" dirty="0"/>
              <a:t>Click to edit Fourth level</a:t>
            </a:r>
          </a:p>
          <a:p>
            <a:pPr lvl="4"/>
            <a:r>
              <a:rPr lang="en-US" dirty="0"/>
              <a:t>Click to edit Fifth level</a:t>
            </a:r>
          </a:p>
        </p:txBody>
      </p:sp>
    </p:spTree>
    <p:extLst>
      <p:ext uri="{BB962C8B-B14F-4D97-AF65-F5344CB8AC3E}">
        <p14:creationId xmlns:p14="http://schemas.microsoft.com/office/powerpoint/2010/main" val="278046481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OSEP-IDEA Section Header">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7806AD7D-BFE9-414B-A614-F152C75AEBF6}"/>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426D53A-FEC1-4E25-A2A6-4D10945FC26B}"/>
              </a:ext>
            </a:extLst>
          </p:cNvPr>
          <p:cNvSpPr>
            <a:spLocks noGrp="1"/>
          </p:cNvSpPr>
          <p:nvPr>
            <p:ph type="title" hasCustomPrompt="1"/>
          </p:nvPr>
        </p:nvSpPr>
        <p:spPr bwMode="gray">
          <a:xfrm>
            <a:off x="831850" y="1709739"/>
            <a:ext cx="10515600" cy="1719262"/>
          </a:xfrm>
          <a:prstGeom prst="rect">
            <a:avLst/>
          </a:prstGeom>
        </p:spPr>
        <p:txBody>
          <a:bodyPr anchor="b"/>
          <a:lstStyle>
            <a:lvl1pPr>
              <a:defRPr sz="4400">
                <a:solidFill>
                  <a:srgbClr val="345065"/>
                </a:solidFill>
              </a:defRPr>
            </a:lvl1pPr>
          </a:lstStyle>
          <a:p>
            <a:r>
              <a:rPr lang="en-US" dirty="0"/>
              <a:t>Click to edit Sub-Section title</a:t>
            </a:r>
          </a:p>
        </p:txBody>
      </p:sp>
      <p:sp>
        <p:nvSpPr>
          <p:cNvPr id="3" name="Text Placeholder 2">
            <a:extLst>
              <a:ext uri="{FF2B5EF4-FFF2-40B4-BE49-F238E27FC236}">
                <a16:creationId xmlns:a16="http://schemas.microsoft.com/office/drawing/2014/main" id="{C5E2D17F-89F4-403A-9B65-20F1F0EA63AB}"/>
              </a:ext>
            </a:extLst>
          </p:cNvPr>
          <p:cNvSpPr>
            <a:spLocks noGrp="1"/>
          </p:cNvSpPr>
          <p:nvPr>
            <p:ph type="body" idx="1" hasCustomPrompt="1"/>
          </p:nvPr>
        </p:nvSpPr>
        <p:spPr bwMode="gray">
          <a:xfrm>
            <a:off x="831850" y="3657599"/>
            <a:ext cx="10515600" cy="2432051"/>
          </a:xfrm>
          <a:prstGeom prst="rect">
            <a:avLst/>
          </a:prstGeom>
        </p:spPr>
        <p:txBody>
          <a:bodyPr lIns="0" rIns="0"/>
          <a:lstStyle>
            <a:lvl1pPr marL="0" indent="0">
              <a:buNone/>
              <a:defRPr sz="2400">
                <a:solidFill>
                  <a:srgbClr val="2CA34E"/>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Sub-Section subtitle</a:t>
            </a:r>
          </a:p>
        </p:txBody>
      </p:sp>
    </p:spTree>
    <p:extLst>
      <p:ext uri="{BB962C8B-B14F-4D97-AF65-F5344CB8AC3E}">
        <p14:creationId xmlns:p14="http://schemas.microsoft.com/office/powerpoint/2010/main" val="369187683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SEP-IDEA Two Content">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ED77C1F-80C1-4923-B2AF-605F242C8A1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7" name="Title Placeholder 1">
            <a:extLst>
              <a:ext uri="{FF2B5EF4-FFF2-40B4-BE49-F238E27FC236}">
                <a16:creationId xmlns:a16="http://schemas.microsoft.com/office/drawing/2014/main" id="{24A52A0B-E7A9-42D3-8330-4705100E16F1}"/>
              </a:ext>
            </a:extLst>
          </p:cNvPr>
          <p:cNvSpPr>
            <a:spLocks noGrp="1"/>
          </p:cNvSpPr>
          <p:nvPr>
            <p:ph type="title" hasCustomPrompt="1"/>
          </p:nvPr>
        </p:nvSpPr>
        <p:spPr bwMode="white">
          <a:xfrm>
            <a:off x="638174" y="0"/>
            <a:ext cx="10515600" cy="672111"/>
          </a:xfrm>
          <a:prstGeom prst="rect">
            <a:avLst/>
          </a:prstGeom>
          <a:effectLst/>
        </p:spPr>
        <p:txBody>
          <a:bodyPr vert="horz" lIns="0" tIns="0" rIns="0" bIns="0" rtlCol="0" anchor="b">
            <a:noAutofit/>
          </a:bodyPr>
          <a:lstStyle>
            <a:lvl1pPr>
              <a:defRPr/>
            </a:lvl1pPr>
          </a:lstStyle>
          <a:p>
            <a:r>
              <a:rPr lang="en-US" dirty="0"/>
              <a:t>Click to edit title: Two Content</a:t>
            </a:r>
          </a:p>
        </p:txBody>
      </p:sp>
      <p:sp>
        <p:nvSpPr>
          <p:cNvPr id="3" name="Content Placeholder 2">
            <a:extLst>
              <a:ext uri="{FF2B5EF4-FFF2-40B4-BE49-F238E27FC236}">
                <a16:creationId xmlns:a16="http://schemas.microsoft.com/office/drawing/2014/main" id="{7FF60ADA-4614-45E3-A5BF-95629D7B64E6}"/>
              </a:ext>
            </a:extLst>
          </p:cNvPr>
          <p:cNvSpPr>
            <a:spLocks noGrp="1"/>
          </p:cNvSpPr>
          <p:nvPr>
            <p:ph sz="half" idx="1" hasCustomPrompt="1"/>
          </p:nvPr>
        </p:nvSpPr>
        <p:spPr>
          <a:xfrm>
            <a:off x="638175" y="1143001"/>
            <a:ext cx="5381625"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1</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6CCE599-7CBD-44DC-8DFC-6C6FAC6A3DD0}"/>
              </a:ext>
            </a:extLst>
          </p:cNvPr>
          <p:cNvSpPr>
            <a:spLocks noGrp="1"/>
          </p:cNvSpPr>
          <p:nvPr>
            <p:ph sz="half" idx="2" hasCustomPrompt="1"/>
          </p:nvPr>
        </p:nvSpPr>
        <p:spPr>
          <a:xfrm>
            <a:off x="6172200" y="1143001"/>
            <a:ext cx="5410200"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2</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86684073"/>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SEP-IDEA Comparison">
    <p:spTree>
      <p:nvGrpSpPr>
        <p:cNvPr id="1" name=""/>
        <p:cNvGrpSpPr/>
        <p:nvPr/>
      </p:nvGrpSpPr>
      <p:grpSpPr>
        <a:xfrm>
          <a:off x="0" y="0"/>
          <a:ext cx="0" cy="0"/>
          <a:chOff x="0" y="0"/>
          <a:chExt cx="0" cy="0"/>
        </a:xfrm>
      </p:grpSpPr>
      <p:sp>
        <p:nvSpPr>
          <p:cNvPr id="11" name="Slide Number Placeholder 5" descr="Slide number">
            <a:extLst>
              <a:ext uri="{FF2B5EF4-FFF2-40B4-BE49-F238E27FC236}">
                <a16:creationId xmlns:a16="http://schemas.microsoft.com/office/drawing/2014/main" id="{9598033F-3D57-4969-A39A-2525ADCE1D0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9" name="Title Placeholder 1">
            <a:extLst>
              <a:ext uri="{FF2B5EF4-FFF2-40B4-BE49-F238E27FC236}">
                <a16:creationId xmlns:a16="http://schemas.microsoft.com/office/drawing/2014/main" id="{EC7F6BC6-0A85-4C6D-B20F-0B41C7D177A7}"/>
              </a:ext>
            </a:extLst>
          </p:cNvPr>
          <p:cNvSpPr>
            <a:spLocks noGrp="1"/>
          </p:cNvSpPr>
          <p:nvPr>
            <p:ph type="title" hasCustomPrompt="1"/>
          </p:nvPr>
        </p:nvSpPr>
        <p:spPr bwMode="white">
          <a:xfrm>
            <a:off x="638174" y="0"/>
            <a:ext cx="10515600" cy="672111"/>
          </a:xfrm>
          <a:prstGeom prst="rect">
            <a:avLst/>
          </a:prstGeom>
          <a:effectLst/>
        </p:spPr>
        <p:txBody>
          <a:bodyPr vert="horz" lIns="0" tIns="0" rIns="0" bIns="0" rtlCol="0" anchor="b">
            <a:noAutofit/>
          </a:bodyPr>
          <a:lstStyle>
            <a:lvl1pPr>
              <a:defRPr/>
            </a:lvl1pPr>
          </a:lstStyle>
          <a:p>
            <a:r>
              <a:rPr lang="en-US" dirty="0"/>
              <a:t>Click to edit title: Comparison</a:t>
            </a:r>
          </a:p>
        </p:txBody>
      </p:sp>
      <p:sp>
        <p:nvSpPr>
          <p:cNvPr id="3" name="Text Placeholder 2">
            <a:extLst>
              <a:ext uri="{FF2B5EF4-FFF2-40B4-BE49-F238E27FC236}">
                <a16:creationId xmlns:a16="http://schemas.microsoft.com/office/drawing/2014/main" id="{A97943C8-2E58-46B7-BB78-69936D29A657}"/>
              </a:ext>
            </a:extLst>
          </p:cNvPr>
          <p:cNvSpPr>
            <a:spLocks noGrp="1"/>
          </p:cNvSpPr>
          <p:nvPr>
            <p:ph type="body" idx="1" hasCustomPrompt="1"/>
          </p:nvPr>
        </p:nvSpPr>
        <p:spPr>
          <a:xfrm>
            <a:off x="638176" y="1167905"/>
            <a:ext cx="535781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1 head</a:t>
            </a:r>
          </a:p>
        </p:txBody>
      </p:sp>
      <p:sp>
        <p:nvSpPr>
          <p:cNvPr id="4" name="Content Placeholder 3">
            <a:extLst>
              <a:ext uri="{FF2B5EF4-FFF2-40B4-BE49-F238E27FC236}">
                <a16:creationId xmlns:a16="http://schemas.microsoft.com/office/drawing/2014/main" id="{EFDA34BC-A09D-42A2-BEE6-A2169B3B5448}"/>
              </a:ext>
            </a:extLst>
          </p:cNvPr>
          <p:cNvSpPr>
            <a:spLocks noGrp="1"/>
          </p:cNvSpPr>
          <p:nvPr>
            <p:ph sz="half" idx="2" hasCustomPrompt="1"/>
          </p:nvPr>
        </p:nvSpPr>
        <p:spPr>
          <a:xfrm>
            <a:off x="638176" y="1991817"/>
            <a:ext cx="5357812"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1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BC18036-3872-4576-9EA7-9CC17CDC1A02}"/>
              </a:ext>
            </a:extLst>
          </p:cNvPr>
          <p:cNvSpPr>
            <a:spLocks noGrp="1"/>
          </p:cNvSpPr>
          <p:nvPr>
            <p:ph type="body" sz="quarter" idx="3" hasCustomPrompt="1"/>
          </p:nvPr>
        </p:nvSpPr>
        <p:spPr>
          <a:xfrm>
            <a:off x="6170612" y="1167905"/>
            <a:ext cx="5411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2 head</a:t>
            </a:r>
          </a:p>
        </p:txBody>
      </p:sp>
      <p:sp>
        <p:nvSpPr>
          <p:cNvPr id="6" name="Content Placeholder 5">
            <a:extLst>
              <a:ext uri="{FF2B5EF4-FFF2-40B4-BE49-F238E27FC236}">
                <a16:creationId xmlns:a16="http://schemas.microsoft.com/office/drawing/2014/main" id="{B37A7CF3-F993-4581-A10C-4E3B2216D440}"/>
              </a:ext>
            </a:extLst>
          </p:cNvPr>
          <p:cNvSpPr>
            <a:spLocks noGrp="1"/>
          </p:cNvSpPr>
          <p:nvPr>
            <p:ph sz="quarter" idx="4" hasCustomPrompt="1"/>
          </p:nvPr>
        </p:nvSpPr>
        <p:spPr>
          <a:xfrm>
            <a:off x="6170612" y="1991817"/>
            <a:ext cx="5411788"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2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9367675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SEP-IDEA Title Only">
    <p:spTree>
      <p:nvGrpSpPr>
        <p:cNvPr id="1" name=""/>
        <p:cNvGrpSpPr/>
        <p:nvPr/>
      </p:nvGrpSpPr>
      <p:grpSpPr>
        <a:xfrm>
          <a:off x="0" y="0"/>
          <a:ext cx="0" cy="0"/>
          <a:chOff x="0" y="0"/>
          <a:chExt cx="0" cy="0"/>
        </a:xfrm>
      </p:grpSpPr>
      <p:sp>
        <p:nvSpPr>
          <p:cNvPr id="7" name="Slide Number Placeholder 5" descr="Slide number">
            <a:extLst>
              <a:ext uri="{FF2B5EF4-FFF2-40B4-BE49-F238E27FC236}">
                <a16:creationId xmlns:a16="http://schemas.microsoft.com/office/drawing/2014/main" id="{4D9458F7-9707-486D-A49C-16642C40ED39}"/>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itle Placeholder 1">
            <a:extLst>
              <a:ext uri="{FF2B5EF4-FFF2-40B4-BE49-F238E27FC236}">
                <a16:creationId xmlns:a16="http://schemas.microsoft.com/office/drawing/2014/main" id="{38FDDEB1-0D88-4419-8F6A-851C52DF9E9F}"/>
              </a:ext>
            </a:extLst>
          </p:cNvPr>
          <p:cNvSpPr>
            <a:spLocks noGrp="1"/>
          </p:cNvSpPr>
          <p:nvPr>
            <p:ph type="title" hasCustomPrompt="1"/>
          </p:nvPr>
        </p:nvSpPr>
        <p:spPr bwMode="white">
          <a:xfrm>
            <a:off x="638174" y="0"/>
            <a:ext cx="10515600" cy="672111"/>
          </a:xfrm>
          <a:prstGeom prst="rect">
            <a:avLst/>
          </a:prstGeom>
          <a:effectLst/>
        </p:spPr>
        <p:txBody>
          <a:bodyPr vert="horz" lIns="0" tIns="0" rIns="0" bIns="0" rtlCol="0" anchor="b">
            <a:noAutofit/>
          </a:bodyPr>
          <a:lstStyle>
            <a:lvl1pPr>
              <a:defRPr/>
            </a:lvl1pPr>
          </a:lstStyle>
          <a:p>
            <a:r>
              <a:rPr lang="en-US" dirty="0"/>
              <a:t>Click to edit title: Blank Slide</a:t>
            </a:r>
          </a:p>
        </p:txBody>
      </p:sp>
    </p:spTree>
    <p:extLst>
      <p:ext uri="{BB962C8B-B14F-4D97-AF65-F5344CB8AC3E}">
        <p14:creationId xmlns:p14="http://schemas.microsoft.com/office/powerpoint/2010/main" val="2609190631"/>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OSEP-IDEA Blank">
    <p:spTree>
      <p:nvGrpSpPr>
        <p:cNvPr id="1" name=""/>
        <p:cNvGrpSpPr/>
        <p:nvPr/>
      </p:nvGrpSpPr>
      <p:grpSpPr>
        <a:xfrm>
          <a:off x="0" y="0"/>
          <a:ext cx="0" cy="0"/>
          <a:chOff x="0" y="0"/>
          <a:chExt cx="0" cy="0"/>
        </a:xfrm>
      </p:grpSpPr>
      <p:sp>
        <p:nvSpPr>
          <p:cNvPr id="6" name="Slide Number Placeholder 5" descr="Slide number">
            <a:extLst>
              <a:ext uri="{FF2B5EF4-FFF2-40B4-BE49-F238E27FC236}">
                <a16:creationId xmlns:a16="http://schemas.microsoft.com/office/drawing/2014/main" id="{4AF364BE-B342-4A94-9B81-AE140878C62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44229919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SEP Title and Content">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F428696E-6B16-4B0F-A35F-0B1BA82091A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6" name="Title Placeholder 1">
            <a:extLst>
              <a:ext uri="{FF2B5EF4-FFF2-40B4-BE49-F238E27FC236}">
                <a16:creationId xmlns:a16="http://schemas.microsoft.com/office/drawing/2014/main" id="{B9C2A3DB-D378-42A9-BD1C-EC5DF4AA4517}"/>
              </a:ext>
            </a:extLst>
          </p:cNvPr>
          <p:cNvSpPr>
            <a:spLocks noGrp="1"/>
          </p:cNvSpPr>
          <p:nvPr>
            <p:ph type="title" hasCustomPrompt="1"/>
          </p:nvPr>
        </p:nvSpPr>
        <p:spPr>
          <a:xfrm>
            <a:off x="638175" y="0"/>
            <a:ext cx="10944225" cy="672111"/>
          </a:xfrm>
          <a:prstGeom prst="rect">
            <a:avLst/>
          </a:prstGeom>
          <a:effectLst/>
        </p:spPr>
        <p:txBody>
          <a:bodyPr vert="horz" lIns="0" tIns="0" rIns="0" bIns="0" rtlCol="0" anchor="b">
            <a:noAutofit/>
          </a:bodyPr>
          <a:lstStyle>
            <a:lvl1pPr>
              <a:defRPr/>
            </a:lvl1pPr>
          </a:lstStyle>
          <a:p>
            <a:r>
              <a:rPr lang="en-US" dirty="0"/>
              <a:t>Click to edit title: Title and Content</a:t>
            </a:r>
          </a:p>
        </p:txBody>
      </p:sp>
      <p:sp>
        <p:nvSpPr>
          <p:cNvPr id="3" name="Content Placeholder 2">
            <a:extLst>
              <a:ext uri="{FF2B5EF4-FFF2-40B4-BE49-F238E27FC236}">
                <a16:creationId xmlns:a16="http://schemas.microsoft.com/office/drawing/2014/main" id="{0E13F86F-197B-46F2-B71E-6E5A8451397F}"/>
              </a:ext>
            </a:extLst>
          </p:cNvPr>
          <p:cNvSpPr>
            <a:spLocks noGrp="1"/>
          </p:cNvSpPr>
          <p:nvPr>
            <p:ph idx="1" hasCustomPrompt="1"/>
          </p:nvPr>
        </p:nvSpPr>
        <p:spPr>
          <a:xfrm>
            <a:off x="609600" y="1143001"/>
            <a:ext cx="10972800" cy="4648200"/>
          </a:xfrm>
          <a:prstGeom prst="rect">
            <a:avLst/>
          </a:prstGeom>
        </p:spPr>
        <p:txBody>
          <a:bodyPr/>
          <a:lstStyle>
            <a:lvl1pPr>
              <a:defRPr/>
            </a:lvl1pPr>
          </a:lstStyle>
          <a:p>
            <a:pPr lvl="0"/>
            <a:r>
              <a:rPr lang="en-US" dirty="0"/>
              <a:t>Click to edit First Level</a:t>
            </a:r>
          </a:p>
          <a:p>
            <a:pPr lvl="1"/>
            <a:r>
              <a:rPr lang="en-US" dirty="0"/>
              <a:t>Click to edit Second level</a:t>
            </a:r>
          </a:p>
          <a:p>
            <a:pPr lvl="2"/>
            <a:r>
              <a:rPr lang="en-US" dirty="0"/>
              <a:t>Click to edit Third level</a:t>
            </a:r>
          </a:p>
          <a:p>
            <a:pPr lvl="3"/>
            <a:r>
              <a:rPr lang="en-US" dirty="0"/>
              <a:t>Click to edit Fourth level</a:t>
            </a:r>
          </a:p>
          <a:p>
            <a:pPr lvl="4"/>
            <a:r>
              <a:rPr lang="en-US" dirty="0"/>
              <a:t>Click to edit Fifth level</a:t>
            </a:r>
          </a:p>
        </p:txBody>
      </p:sp>
    </p:spTree>
    <p:extLst>
      <p:ext uri="{BB962C8B-B14F-4D97-AF65-F5344CB8AC3E}">
        <p14:creationId xmlns:p14="http://schemas.microsoft.com/office/powerpoint/2010/main" val="1210775614"/>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SEP-IDEA Content with Caption">
    <p:spTree>
      <p:nvGrpSpPr>
        <p:cNvPr id="1" name=""/>
        <p:cNvGrpSpPr/>
        <p:nvPr/>
      </p:nvGrpSpPr>
      <p:grpSpPr>
        <a:xfrm>
          <a:off x="0" y="0"/>
          <a:ext cx="0" cy="0"/>
          <a:chOff x="0" y="0"/>
          <a:chExt cx="0" cy="0"/>
        </a:xfrm>
      </p:grpSpPr>
      <p:sp>
        <p:nvSpPr>
          <p:cNvPr id="10" name="Slide Number Placeholder 5" descr="Slide number">
            <a:extLst>
              <a:ext uri="{FF2B5EF4-FFF2-40B4-BE49-F238E27FC236}">
                <a16:creationId xmlns:a16="http://schemas.microsoft.com/office/drawing/2014/main" id="{2AD3A5EF-E03C-426C-8D47-77888598FC73}"/>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FF5A315C-57C9-42E3-8B89-F845F852E1C4}"/>
              </a:ext>
            </a:extLst>
          </p:cNvPr>
          <p:cNvSpPr>
            <a:spLocks noGrp="1"/>
          </p:cNvSpPr>
          <p:nvPr>
            <p:ph type="body" sz="quarter" idx="14" hasCustomPrompt="1"/>
          </p:nvPr>
        </p:nvSpPr>
        <p:spPr bwMode="white">
          <a:xfrm>
            <a:off x="640080" y="0"/>
            <a:ext cx="10515600" cy="672111"/>
          </a:xfrm>
        </p:spPr>
        <p:txBody>
          <a:bodyPr lIns="0" tIns="0" rIns="0" bIns="0" anchor="b" anchorCtr="0">
            <a:normAutofit/>
          </a:bodyPr>
          <a:lstStyle>
            <a:lvl1pPr marL="0" indent="0">
              <a:buNone/>
              <a:defRPr sz="4000">
                <a:solidFill>
                  <a:schemeClr val="bg1"/>
                </a:solidFill>
              </a:defRPr>
            </a:lvl1pPr>
            <a:lvl2pPr marL="457200" indent="0">
              <a:buNone/>
              <a:defRPr sz="4000">
                <a:solidFill>
                  <a:schemeClr val="bg1"/>
                </a:solidFill>
              </a:defRPr>
            </a:lvl2pPr>
            <a:lvl3pPr marL="914400" indent="0">
              <a:buNone/>
              <a:defRPr sz="4000">
                <a:solidFill>
                  <a:schemeClr val="bg1"/>
                </a:solidFill>
              </a:defRPr>
            </a:lvl3pPr>
            <a:lvl4pPr marL="1314450" indent="0">
              <a:buNone/>
              <a:defRPr sz="4000">
                <a:solidFill>
                  <a:schemeClr val="bg1"/>
                </a:solidFill>
              </a:defRPr>
            </a:lvl4pPr>
            <a:lvl5pPr marL="1600200" indent="0">
              <a:buNone/>
              <a:defRPr sz="4000">
                <a:solidFill>
                  <a:schemeClr val="bg1"/>
                </a:solidFill>
              </a:defRPr>
            </a:lvl5pPr>
          </a:lstStyle>
          <a:p>
            <a:pPr lvl="0"/>
            <a:r>
              <a:rPr lang="en-US" dirty="0"/>
              <a:t>Click to edit Title: Caption and Content</a:t>
            </a:r>
          </a:p>
        </p:txBody>
      </p:sp>
      <p:sp>
        <p:nvSpPr>
          <p:cNvPr id="4" name="Text Placeholder 3">
            <a:extLst>
              <a:ext uri="{FF2B5EF4-FFF2-40B4-BE49-F238E27FC236}">
                <a16:creationId xmlns:a16="http://schemas.microsoft.com/office/drawing/2014/main" id="{E2EA7CFC-5AFD-449A-AA6A-E3A1B413E74D}"/>
              </a:ext>
            </a:extLst>
          </p:cNvPr>
          <p:cNvSpPr>
            <a:spLocks noGrp="1"/>
          </p:cNvSpPr>
          <p:nvPr>
            <p:ph type="body" sz="half" idx="2" hasCustomPrompt="1"/>
          </p:nvPr>
        </p:nvSpPr>
        <p:spPr>
          <a:xfrm>
            <a:off x="638176" y="1143000"/>
            <a:ext cx="2714624" cy="4725988"/>
          </a:xfrm>
          <a:prstGeom prst="rect">
            <a:avLst/>
          </a:prstGeom>
        </p:spPr>
        <p:txBody>
          <a:bodyPr>
            <a:normAutofit/>
          </a:bodyPr>
          <a:lstStyle>
            <a:lvl1pPr marL="0" indent="0">
              <a:buNone/>
              <a:defRPr sz="1800">
                <a:solidFill>
                  <a:srgbClr val="375A7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a:t>
            </a:r>
          </a:p>
        </p:txBody>
      </p:sp>
      <p:sp>
        <p:nvSpPr>
          <p:cNvPr id="3" name="Content Placeholder 2">
            <a:extLst>
              <a:ext uri="{FF2B5EF4-FFF2-40B4-BE49-F238E27FC236}">
                <a16:creationId xmlns:a16="http://schemas.microsoft.com/office/drawing/2014/main" id="{2FAA3630-DA43-46D5-941C-DEA5A942F880}"/>
              </a:ext>
            </a:extLst>
          </p:cNvPr>
          <p:cNvSpPr>
            <a:spLocks noGrp="1"/>
          </p:cNvSpPr>
          <p:nvPr>
            <p:ph idx="1" hasCustomPrompt="1"/>
          </p:nvPr>
        </p:nvSpPr>
        <p:spPr>
          <a:xfrm>
            <a:off x="3810000" y="1143000"/>
            <a:ext cx="7545388" cy="4718050"/>
          </a:xfrm>
          <a:prstGeom prst="rect">
            <a:avLst/>
          </a:prstGeom>
        </p:spPr>
        <p:txBody>
          <a:bodyPr/>
          <a:lstStyle>
            <a:lvl1pPr marL="457200" indent="-457200">
              <a:buClr>
                <a:srgbClr val="2CA34E"/>
              </a:buClr>
              <a:defRPr sz="3200"/>
            </a:lvl1pPr>
            <a:lvl2pPr marL="685800" indent="-228600">
              <a:buClr>
                <a:srgbClr val="2CA34E"/>
              </a:buClr>
              <a:defRPr sz="2800"/>
            </a:lvl2pPr>
            <a:lvl3pPr>
              <a:buClr>
                <a:srgbClr val="2CA34E"/>
              </a:buClr>
              <a:defRPr sz="2400"/>
            </a:lvl3pPr>
            <a:lvl4pPr>
              <a:buClr>
                <a:srgbClr val="2CA34E"/>
              </a:buClr>
              <a:defRPr sz="2000"/>
            </a:lvl4pPr>
            <a:lvl5pPr>
              <a:buClr>
                <a:srgbClr val="2CA34E"/>
              </a:buClr>
              <a:defRPr sz="2000"/>
            </a:lvl5pPr>
            <a:lvl6pPr>
              <a:defRPr sz="2000"/>
            </a:lvl6pPr>
            <a:lvl7pPr>
              <a:defRPr sz="2000"/>
            </a:lvl7pPr>
            <a:lvl8pPr>
              <a:defRPr sz="2000"/>
            </a:lvl8pPr>
            <a:lvl9pPr>
              <a:defRPr sz="2000"/>
            </a:lvl9pPr>
          </a:lstStyle>
          <a:p>
            <a:pPr lvl="0"/>
            <a:r>
              <a:rPr lang="en-US" dirty="0"/>
              <a:t>Click to edit Content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526024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OSEP-IDEA Picture with Caption">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86CC856-5F3B-4541-B8B4-E7AF35261008}"/>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66B089B-8474-4A9D-81FB-4014BB9F3C06}"/>
              </a:ext>
            </a:extLst>
          </p:cNvPr>
          <p:cNvSpPr>
            <a:spLocks noGrp="1"/>
          </p:cNvSpPr>
          <p:nvPr>
            <p:ph type="title" hasCustomPrompt="1"/>
          </p:nvPr>
        </p:nvSpPr>
        <p:spPr bwMode="gray">
          <a:xfrm>
            <a:off x="839788" y="987424"/>
            <a:ext cx="3932237" cy="1069975"/>
          </a:xfrm>
          <a:prstGeom prst="rect">
            <a:avLst/>
          </a:prstGeom>
        </p:spPr>
        <p:txBody>
          <a:bodyPr anchor="b"/>
          <a:lstStyle>
            <a:lvl1pPr>
              <a:defRPr sz="3200">
                <a:solidFill>
                  <a:srgbClr val="2C506A"/>
                </a:solidFill>
              </a:defRPr>
            </a:lvl1pPr>
          </a:lstStyle>
          <a:p>
            <a:r>
              <a:rPr lang="en-US" dirty="0"/>
              <a:t>Click edit Master title style</a:t>
            </a:r>
          </a:p>
        </p:txBody>
      </p:sp>
      <p:sp>
        <p:nvSpPr>
          <p:cNvPr id="4" name="Text Placeholder 3">
            <a:extLst>
              <a:ext uri="{FF2B5EF4-FFF2-40B4-BE49-F238E27FC236}">
                <a16:creationId xmlns:a16="http://schemas.microsoft.com/office/drawing/2014/main" id="{33BA6967-2DC3-4055-96A7-39B922A326B5}"/>
              </a:ext>
            </a:extLst>
          </p:cNvPr>
          <p:cNvSpPr>
            <a:spLocks noGrp="1"/>
          </p:cNvSpPr>
          <p:nvPr>
            <p:ph type="body" sz="half" idx="2" hasCustomPrompt="1"/>
          </p:nvPr>
        </p:nvSpPr>
        <p:spPr bwMode="gray">
          <a:xfrm>
            <a:off x="839788" y="2286000"/>
            <a:ext cx="3932237" cy="3582988"/>
          </a:xfrm>
          <a:prstGeom prst="rect">
            <a:avLst/>
          </a:prstGeom>
        </p:spPr>
        <p:txBody>
          <a:bodyPr>
            <a:normAutofit/>
          </a:bodyPr>
          <a:lstStyle>
            <a:lvl1pPr marL="0" indent="0">
              <a:buNone/>
              <a:defRPr sz="1800">
                <a:solidFill>
                  <a:srgbClr val="2D87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 text</a:t>
            </a:r>
          </a:p>
        </p:txBody>
      </p:sp>
      <p:sp>
        <p:nvSpPr>
          <p:cNvPr id="3" name="Picture Placeholder 2">
            <a:extLst>
              <a:ext uri="{FF2B5EF4-FFF2-40B4-BE49-F238E27FC236}">
                <a16:creationId xmlns:a16="http://schemas.microsoft.com/office/drawing/2014/main" id="{2779BEC0-E3C9-428E-A09E-7E38D7E17B37}"/>
              </a:ext>
            </a:extLst>
          </p:cNvPr>
          <p:cNvSpPr>
            <a:spLocks noGrp="1"/>
          </p:cNvSpPr>
          <p:nvPr>
            <p:ph type="pic" idx="1"/>
          </p:nvPr>
        </p:nvSpPr>
        <p:spPr bwMode="gray">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43280937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SEP-IDEA End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3" name="TextBox 2">
            <a:extLst>
              <a:ext uri="{FF2B5EF4-FFF2-40B4-BE49-F238E27FC236}">
                <a16:creationId xmlns:a16="http://schemas.microsoft.com/office/drawing/2014/main" id="{EF6E18A5-FF83-466F-AAEB-502A8675691F}"/>
              </a:ext>
            </a:extLst>
          </p:cNvPr>
          <p:cNvSpPr txBox="1"/>
          <p:nvPr userDrawn="1"/>
        </p:nvSpPr>
        <p:spPr bwMode="gray">
          <a:xfrm>
            <a:off x="595183"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OSEP</a:t>
            </a:r>
          </a:p>
        </p:txBody>
      </p:sp>
      <p:sp>
        <p:nvSpPr>
          <p:cNvPr id="2" name="TextBox 1">
            <a:extLst>
              <a:ext uri="{FF2B5EF4-FFF2-40B4-BE49-F238E27FC236}">
                <a16:creationId xmlns:a16="http://schemas.microsoft.com/office/drawing/2014/main" id="{6652472D-2C37-4839-80EA-30713C149CA2}"/>
              </a:ext>
            </a:extLst>
          </p:cNvPr>
          <p:cNvSpPr txBox="1"/>
          <p:nvPr userDrawn="1"/>
        </p:nvSpPr>
        <p:spPr bwMode="gray">
          <a:xfrm>
            <a:off x="595183"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4294667653"/>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SEP-IDEA End Slide, Links">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3" name="TextBox 2">
            <a:extLst>
              <a:ext uri="{FF2B5EF4-FFF2-40B4-BE49-F238E27FC236}">
                <a16:creationId xmlns:a16="http://schemas.microsoft.com/office/drawing/2014/main" id="{EF6E18A5-FF83-466F-AAEB-502A8675691F}"/>
              </a:ext>
            </a:extLst>
          </p:cNvPr>
          <p:cNvSpPr txBox="1"/>
          <p:nvPr userDrawn="1"/>
        </p:nvSpPr>
        <p:spPr bwMode="gray">
          <a:xfrm>
            <a:off x="595183"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OSEP</a:t>
            </a:r>
          </a:p>
        </p:txBody>
      </p:sp>
      <p:sp>
        <p:nvSpPr>
          <p:cNvPr id="9" name="TextBox 8">
            <a:extLst>
              <a:ext uri="{FF2B5EF4-FFF2-40B4-BE49-F238E27FC236}">
                <a16:creationId xmlns:a16="http://schemas.microsoft.com/office/drawing/2014/main" id="{534AA617-C9A8-41E8-8354-6B52BEE9BBD7}"/>
              </a:ext>
            </a:extLst>
          </p:cNvPr>
          <p:cNvSpPr txBox="1"/>
          <p:nvPr userDrawn="1"/>
        </p:nvSpPr>
        <p:spPr bwMode="gray">
          <a:xfrm>
            <a:off x="595183"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
        <p:nvSpPr>
          <p:cNvPr id="4" name="TextBox 3">
            <a:extLst>
              <a:ext uri="{FF2B5EF4-FFF2-40B4-BE49-F238E27FC236}">
                <a16:creationId xmlns:a16="http://schemas.microsoft.com/office/drawing/2014/main" id="{5DAE739A-8E85-4E4A-9F6B-6E1070A2EFA6}"/>
              </a:ext>
            </a:extLst>
          </p:cNvPr>
          <p:cNvSpPr txBox="1"/>
          <p:nvPr userDrawn="1"/>
        </p:nvSpPr>
        <p:spPr bwMode="gray">
          <a:xfrm>
            <a:off x="615778" y="4838708"/>
            <a:ext cx="10931610" cy="1184940"/>
          </a:xfrm>
          <a:prstGeom prst="rect">
            <a:avLst/>
          </a:prstGeom>
          <a:noFill/>
        </p:spPr>
        <p:txBody>
          <a:bodyPr wrap="square" rtlCol="0" anchor="ctr" anchorCtr="0">
            <a:spAutoFit/>
          </a:bodyPr>
          <a:lstStyle/>
          <a:p>
            <a:pPr marL="0" indent="0" algn="l">
              <a:lnSpc>
                <a:spcPct val="100000"/>
              </a:lnSpc>
              <a:spcBef>
                <a:spcPts val="1200"/>
              </a:spcBef>
              <a:buNone/>
              <a:tabLst>
                <a:tab pos="4799013" algn="r"/>
                <a:tab pos="5033963" algn="l"/>
              </a:tabLst>
            </a:pPr>
            <a:r>
              <a:rPr lang="en-US" sz="1400" b="1" dirty="0">
                <a:solidFill>
                  <a:srgbClr val="345065"/>
                </a:solidFill>
                <a:latin typeface="Century Gothic" panose="020B0502020202020204" pitchFamily="34" charset="0"/>
              </a:rPr>
              <a:t>	</a:t>
            </a:r>
            <a:r>
              <a:rPr lang="en-US" sz="1400" b="1" dirty="0">
                <a:solidFill>
                  <a:srgbClr val="215070"/>
                </a:solidFill>
                <a:latin typeface="Century Gothic" panose="020B0502020202020204" pitchFamily="34" charset="0"/>
              </a:rPr>
              <a:t>Home:</a:t>
            </a:r>
            <a:r>
              <a:rPr lang="en-US" sz="1400" dirty="0">
                <a:solidFill>
                  <a:srgbClr val="215070"/>
                </a:solidFill>
                <a:latin typeface="Century Gothic" panose="020B0502020202020204" pitchFamily="34" charset="0"/>
              </a:rPr>
              <a:t>	www.ed.gov/osers/osep</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Blog:</a:t>
            </a:r>
            <a:r>
              <a:rPr lang="en-US" sz="1400" dirty="0">
                <a:solidFill>
                  <a:srgbClr val="215070"/>
                </a:solidFill>
                <a:latin typeface="Century Gothic" panose="020B0502020202020204" pitchFamily="34" charset="0"/>
              </a:rPr>
              <a:t>	https://sites.ed.gov/osers</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Twitter:</a:t>
            </a:r>
            <a:r>
              <a:rPr lang="en-US" sz="1400" dirty="0">
                <a:solidFill>
                  <a:srgbClr val="215070"/>
                </a:solidFill>
                <a:latin typeface="Century Gothic" panose="020B0502020202020204" pitchFamily="34" charset="0"/>
              </a:rPr>
              <a:t>	https://twitter.com/ED_Sped_Rehab</a:t>
            </a:r>
          </a:p>
          <a:p>
            <a:pPr marL="0" indent="0">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YouTube</a:t>
            </a:r>
            <a:r>
              <a:rPr lang="en-US" sz="1400" dirty="0">
                <a:solidFill>
                  <a:srgbClr val="215070"/>
                </a:solidFill>
                <a:latin typeface="Century Gothic" panose="020B0502020202020204" pitchFamily="34" charset="0"/>
              </a:rPr>
              <a:t>:	www.youtube.com/c/OSERS</a:t>
            </a:r>
            <a:endParaRPr lang="en-US" sz="1400" dirty="0">
              <a:latin typeface="Century Gothic" panose="020B0502020202020204" pitchFamily="34" charset="0"/>
            </a:endParaRPr>
          </a:p>
        </p:txBody>
      </p:sp>
    </p:spTree>
    <p:extLst>
      <p:ext uri="{BB962C8B-B14F-4D97-AF65-F5344CB8AC3E}">
        <p14:creationId xmlns:p14="http://schemas.microsoft.com/office/powerpoint/2010/main" val="185292277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SEP-IDEA End Slide, Editabl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D1B7D111-6E89-43EC-BF9F-638E13098704}"/>
              </a:ext>
            </a:extLst>
          </p:cNvPr>
          <p:cNvSpPr>
            <a:spLocks noGrp="1"/>
          </p:cNvSpPr>
          <p:nvPr>
            <p:ph type="body" sz="quarter" idx="10"/>
          </p:nvPr>
        </p:nvSpPr>
        <p:spPr bwMode="gray">
          <a:xfrm>
            <a:off x="1371599" y="2514600"/>
            <a:ext cx="9448800" cy="914400"/>
          </a:xfrm>
        </p:spPr>
        <p:txBody>
          <a:bodyPr anchor="b">
            <a:normAutofit/>
          </a:bodyPr>
          <a:lstStyle>
            <a:lvl1pPr marL="0" indent="0" algn="ctr">
              <a:buNone/>
              <a:defRPr sz="4800">
                <a:solidFill>
                  <a:srgbClr val="008710"/>
                </a:solidFill>
              </a:defRPr>
            </a:lvl1pPr>
          </a:lstStyle>
          <a:p>
            <a:pPr lvl="0"/>
            <a:r>
              <a:rPr lang="en-US" dirty="0"/>
              <a:t>Click to edit Master text styles</a:t>
            </a:r>
          </a:p>
        </p:txBody>
      </p:sp>
      <p:sp>
        <p:nvSpPr>
          <p:cNvPr id="7" name="TextBox 6">
            <a:extLst>
              <a:ext uri="{FF2B5EF4-FFF2-40B4-BE49-F238E27FC236}">
                <a16:creationId xmlns:a16="http://schemas.microsoft.com/office/drawing/2014/main" id="{5060B812-163D-48D4-ADD4-2BE579EA1AE0}"/>
              </a:ext>
            </a:extLst>
          </p:cNvPr>
          <p:cNvSpPr txBox="1"/>
          <p:nvPr userDrawn="1"/>
        </p:nvSpPr>
        <p:spPr bwMode="gray">
          <a:xfrm>
            <a:off x="609599"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1200"/>
              </a:spcBef>
              <a:spcAft>
                <a:spcPts val="0"/>
              </a:spcAft>
              <a:buClrTx/>
              <a:buSzTx/>
              <a:buFontTx/>
              <a:buNone/>
              <a:tabLst/>
              <a:defRPr/>
            </a:pPr>
            <a:r>
              <a:rPr lang="en-US" sz="2400" cap="small" baseline="0" dirty="0">
                <a:solidFill>
                  <a:srgbClr val="2C506A"/>
                </a:solidFill>
                <a:latin typeface="Century Gothic" panose="020B0502020202020204" pitchFamily="34" charset="0"/>
              </a:rPr>
              <a:t>Office of Special Education Programs</a:t>
            </a:r>
          </a:p>
          <a:p>
            <a:pPr algn="ctr">
              <a:spcBef>
                <a:spcPts val="600"/>
              </a:spcBef>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408225649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RSA 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C0258EF-E31C-4D9E-BA23-39E04DAF8B48}"/>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2" name="Title 1">
            <a:extLst>
              <a:ext uri="{FF2B5EF4-FFF2-40B4-BE49-F238E27FC236}">
                <a16:creationId xmlns:a16="http://schemas.microsoft.com/office/drawing/2014/main" id="{3264EB9D-E3AB-4ABF-B51E-6072C84A8865}"/>
              </a:ext>
            </a:extLst>
          </p:cNvPr>
          <p:cNvSpPr>
            <a:spLocks noGrp="1"/>
          </p:cNvSpPr>
          <p:nvPr>
            <p:ph type="ctrTitle" hasCustomPrompt="1"/>
          </p:nvPr>
        </p:nvSpPr>
        <p:spPr bwMode="gray">
          <a:xfrm>
            <a:off x="1524000" y="1122363"/>
            <a:ext cx="9144000" cy="2387600"/>
          </a:xfrm>
          <a:prstGeom prst="rect">
            <a:avLst/>
          </a:prstGeom>
        </p:spPr>
        <p:txBody>
          <a:bodyPr anchor="b"/>
          <a:lstStyle>
            <a:lvl1pPr algn="ctr">
              <a:defRPr sz="4800" cap="small" baseline="0">
                <a:solidFill>
                  <a:srgbClr val="345065"/>
                </a:solidFill>
              </a:defRPr>
            </a:lvl1pPr>
          </a:lstStyle>
          <a:p>
            <a:r>
              <a:rPr lang="en-US" dirty="0"/>
              <a:t>Click to edit Title Slide title</a:t>
            </a:r>
          </a:p>
        </p:txBody>
      </p:sp>
      <p:sp>
        <p:nvSpPr>
          <p:cNvPr id="3" name="Subtitle 2">
            <a:extLst>
              <a:ext uri="{FF2B5EF4-FFF2-40B4-BE49-F238E27FC236}">
                <a16:creationId xmlns:a16="http://schemas.microsoft.com/office/drawing/2014/main" id="{424C1248-5182-42B7-95A4-7C18EC4DEDB5}"/>
              </a:ext>
            </a:extLst>
          </p:cNvPr>
          <p:cNvSpPr>
            <a:spLocks noGrp="1"/>
          </p:cNvSpPr>
          <p:nvPr>
            <p:ph type="subTitle" idx="1" hasCustomPrompt="1"/>
          </p:nvPr>
        </p:nvSpPr>
        <p:spPr bwMode="gray">
          <a:xfrm>
            <a:off x="1524000" y="3657600"/>
            <a:ext cx="9144000" cy="1600200"/>
          </a:xfrm>
          <a:prstGeom prst="rect">
            <a:avLst/>
          </a:prstGeom>
        </p:spPr>
        <p:txBody>
          <a:bodyPr>
            <a:normAutofit/>
          </a:bodyPr>
          <a:lstStyle>
            <a:lvl1pPr marL="0" indent="0" algn="ctr">
              <a:buNone/>
              <a:defRPr sz="2800" cap="small" baseline="0">
                <a:solidFill>
                  <a:srgbClr val="2CA34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Title Slide subtitle</a:t>
            </a:r>
          </a:p>
        </p:txBody>
      </p:sp>
    </p:spTree>
    <p:extLst>
      <p:ext uri="{BB962C8B-B14F-4D97-AF65-F5344CB8AC3E}">
        <p14:creationId xmlns:p14="http://schemas.microsoft.com/office/powerpoint/2010/main" val="947599431"/>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SA Title and Content">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F428696E-6B16-4B0F-A35F-0B1BA82091A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6" name="Title Placeholder 1">
            <a:extLst>
              <a:ext uri="{FF2B5EF4-FFF2-40B4-BE49-F238E27FC236}">
                <a16:creationId xmlns:a16="http://schemas.microsoft.com/office/drawing/2014/main" id="{B9C2A3DB-D378-42A9-BD1C-EC5DF4AA4517}"/>
              </a:ext>
            </a:extLst>
          </p:cNvPr>
          <p:cNvSpPr>
            <a:spLocks noGrp="1"/>
          </p:cNvSpPr>
          <p:nvPr>
            <p:ph type="title" hasCustomPrompt="1"/>
          </p:nvPr>
        </p:nvSpPr>
        <p:spPr bwMode="white">
          <a:xfrm>
            <a:off x="638174" y="0"/>
            <a:ext cx="9875520" cy="672111"/>
          </a:xfrm>
          <a:prstGeom prst="rect">
            <a:avLst/>
          </a:prstGeom>
          <a:effectLst/>
        </p:spPr>
        <p:txBody>
          <a:bodyPr vert="horz" lIns="0" tIns="0" rIns="0" bIns="0" rtlCol="0" anchor="b">
            <a:noAutofit/>
          </a:bodyPr>
          <a:lstStyle>
            <a:lvl1pPr>
              <a:defRPr/>
            </a:lvl1pPr>
          </a:lstStyle>
          <a:p>
            <a:r>
              <a:rPr lang="en-US" dirty="0"/>
              <a:t>Click to edit title: Title and Content</a:t>
            </a:r>
          </a:p>
        </p:txBody>
      </p:sp>
      <p:sp>
        <p:nvSpPr>
          <p:cNvPr id="3" name="Content Placeholder 2">
            <a:extLst>
              <a:ext uri="{FF2B5EF4-FFF2-40B4-BE49-F238E27FC236}">
                <a16:creationId xmlns:a16="http://schemas.microsoft.com/office/drawing/2014/main" id="{0E13F86F-197B-46F2-B71E-6E5A8451397F}"/>
              </a:ext>
            </a:extLst>
          </p:cNvPr>
          <p:cNvSpPr>
            <a:spLocks noGrp="1"/>
          </p:cNvSpPr>
          <p:nvPr>
            <p:ph idx="1" hasCustomPrompt="1"/>
          </p:nvPr>
        </p:nvSpPr>
        <p:spPr>
          <a:xfrm>
            <a:off x="609600" y="1143001"/>
            <a:ext cx="10972800" cy="4648200"/>
          </a:xfrm>
          <a:prstGeom prst="rect">
            <a:avLst/>
          </a:prstGeom>
        </p:spPr>
        <p:txBody>
          <a:bodyPr/>
          <a:lstStyle>
            <a:lvl1pPr>
              <a:defRPr/>
            </a:lvl1pPr>
          </a:lstStyle>
          <a:p>
            <a:pPr lvl="0"/>
            <a:r>
              <a:rPr lang="en-US" dirty="0"/>
              <a:t>Click to edit First Level</a:t>
            </a:r>
          </a:p>
          <a:p>
            <a:pPr lvl="1"/>
            <a:r>
              <a:rPr lang="en-US" dirty="0"/>
              <a:t>Click to edit Second level</a:t>
            </a:r>
          </a:p>
          <a:p>
            <a:pPr lvl="2"/>
            <a:r>
              <a:rPr lang="en-US" dirty="0"/>
              <a:t>Click to edit Third level</a:t>
            </a:r>
          </a:p>
          <a:p>
            <a:pPr lvl="3"/>
            <a:r>
              <a:rPr lang="en-US" dirty="0"/>
              <a:t>Click to edit Fourth level</a:t>
            </a:r>
          </a:p>
          <a:p>
            <a:pPr lvl="4"/>
            <a:r>
              <a:rPr lang="en-US" dirty="0"/>
              <a:t>Click to edit Fifth level</a:t>
            </a:r>
          </a:p>
        </p:txBody>
      </p:sp>
    </p:spTree>
    <p:extLst>
      <p:ext uri="{BB962C8B-B14F-4D97-AF65-F5344CB8AC3E}">
        <p14:creationId xmlns:p14="http://schemas.microsoft.com/office/powerpoint/2010/main" val="3124662476"/>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RSA Section Header">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7806AD7D-BFE9-414B-A614-F152C75AEBF6}"/>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426D53A-FEC1-4E25-A2A6-4D10945FC26B}"/>
              </a:ext>
            </a:extLst>
          </p:cNvPr>
          <p:cNvSpPr>
            <a:spLocks noGrp="1"/>
          </p:cNvSpPr>
          <p:nvPr>
            <p:ph type="title" hasCustomPrompt="1"/>
          </p:nvPr>
        </p:nvSpPr>
        <p:spPr bwMode="gray">
          <a:xfrm>
            <a:off x="831850" y="1709739"/>
            <a:ext cx="10515600" cy="1719262"/>
          </a:xfrm>
          <a:prstGeom prst="rect">
            <a:avLst/>
          </a:prstGeom>
        </p:spPr>
        <p:txBody>
          <a:bodyPr anchor="b"/>
          <a:lstStyle>
            <a:lvl1pPr>
              <a:defRPr sz="4400">
                <a:solidFill>
                  <a:srgbClr val="345065"/>
                </a:solidFill>
              </a:defRPr>
            </a:lvl1pPr>
          </a:lstStyle>
          <a:p>
            <a:r>
              <a:rPr lang="en-US" dirty="0"/>
              <a:t>Click to edit Sub-Section title</a:t>
            </a:r>
          </a:p>
        </p:txBody>
      </p:sp>
      <p:sp>
        <p:nvSpPr>
          <p:cNvPr id="3" name="Text Placeholder 2">
            <a:extLst>
              <a:ext uri="{FF2B5EF4-FFF2-40B4-BE49-F238E27FC236}">
                <a16:creationId xmlns:a16="http://schemas.microsoft.com/office/drawing/2014/main" id="{C5E2D17F-89F4-403A-9B65-20F1F0EA63AB}"/>
              </a:ext>
            </a:extLst>
          </p:cNvPr>
          <p:cNvSpPr>
            <a:spLocks noGrp="1"/>
          </p:cNvSpPr>
          <p:nvPr>
            <p:ph type="body" idx="1" hasCustomPrompt="1"/>
          </p:nvPr>
        </p:nvSpPr>
        <p:spPr bwMode="gray">
          <a:xfrm>
            <a:off x="831850" y="3657599"/>
            <a:ext cx="10515600" cy="2432051"/>
          </a:xfrm>
          <a:prstGeom prst="rect">
            <a:avLst/>
          </a:prstGeom>
        </p:spPr>
        <p:txBody>
          <a:bodyPr lIns="0" rIns="0"/>
          <a:lstStyle>
            <a:lvl1pPr marL="0" indent="0">
              <a:buNone/>
              <a:defRPr sz="2400">
                <a:solidFill>
                  <a:srgbClr val="2CA34E"/>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Sub-Section subtitle</a:t>
            </a:r>
          </a:p>
        </p:txBody>
      </p:sp>
    </p:spTree>
    <p:extLst>
      <p:ext uri="{BB962C8B-B14F-4D97-AF65-F5344CB8AC3E}">
        <p14:creationId xmlns:p14="http://schemas.microsoft.com/office/powerpoint/2010/main" val="2014174087"/>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SA Two Content">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ED77C1F-80C1-4923-B2AF-605F242C8A1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7" name="Title Placeholder 1">
            <a:extLst>
              <a:ext uri="{FF2B5EF4-FFF2-40B4-BE49-F238E27FC236}">
                <a16:creationId xmlns:a16="http://schemas.microsoft.com/office/drawing/2014/main" id="{24A52A0B-E7A9-42D3-8330-4705100E16F1}"/>
              </a:ext>
            </a:extLst>
          </p:cNvPr>
          <p:cNvSpPr>
            <a:spLocks noGrp="1"/>
          </p:cNvSpPr>
          <p:nvPr>
            <p:ph type="title" hasCustomPrompt="1"/>
          </p:nvPr>
        </p:nvSpPr>
        <p:spPr bwMode="white">
          <a:xfrm>
            <a:off x="638174" y="0"/>
            <a:ext cx="9875520" cy="672111"/>
          </a:xfrm>
          <a:prstGeom prst="rect">
            <a:avLst/>
          </a:prstGeom>
          <a:effectLst/>
        </p:spPr>
        <p:txBody>
          <a:bodyPr vert="horz" lIns="0" tIns="0" rIns="0" bIns="0" rtlCol="0" anchor="b">
            <a:noAutofit/>
          </a:bodyPr>
          <a:lstStyle>
            <a:lvl1pPr>
              <a:defRPr/>
            </a:lvl1pPr>
          </a:lstStyle>
          <a:p>
            <a:r>
              <a:rPr lang="en-US" dirty="0"/>
              <a:t>Click to edit title: Two Content</a:t>
            </a:r>
          </a:p>
        </p:txBody>
      </p:sp>
      <p:sp>
        <p:nvSpPr>
          <p:cNvPr id="3" name="Content Placeholder 2">
            <a:extLst>
              <a:ext uri="{FF2B5EF4-FFF2-40B4-BE49-F238E27FC236}">
                <a16:creationId xmlns:a16="http://schemas.microsoft.com/office/drawing/2014/main" id="{7FF60ADA-4614-45E3-A5BF-95629D7B64E6}"/>
              </a:ext>
            </a:extLst>
          </p:cNvPr>
          <p:cNvSpPr>
            <a:spLocks noGrp="1"/>
          </p:cNvSpPr>
          <p:nvPr>
            <p:ph sz="half" idx="1" hasCustomPrompt="1"/>
          </p:nvPr>
        </p:nvSpPr>
        <p:spPr>
          <a:xfrm>
            <a:off x="638175" y="1143001"/>
            <a:ext cx="5381625"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1</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6CCE599-7CBD-44DC-8DFC-6C6FAC6A3DD0}"/>
              </a:ext>
            </a:extLst>
          </p:cNvPr>
          <p:cNvSpPr>
            <a:spLocks noGrp="1"/>
          </p:cNvSpPr>
          <p:nvPr>
            <p:ph sz="half" idx="2" hasCustomPrompt="1"/>
          </p:nvPr>
        </p:nvSpPr>
        <p:spPr>
          <a:xfrm>
            <a:off x="6172200" y="1143001"/>
            <a:ext cx="5410200"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2</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0080163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SA Comparison">
    <p:spTree>
      <p:nvGrpSpPr>
        <p:cNvPr id="1" name=""/>
        <p:cNvGrpSpPr/>
        <p:nvPr/>
      </p:nvGrpSpPr>
      <p:grpSpPr>
        <a:xfrm>
          <a:off x="0" y="0"/>
          <a:ext cx="0" cy="0"/>
          <a:chOff x="0" y="0"/>
          <a:chExt cx="0" cy="0"/>
        </a:xfrm>
      </p:grpSpPr>
      <p:sp>
        <p:nvSpPr>
          <p:cNvPr id="11" name="Slide Number Placeholder 5" descr="Slide number">
            <a:extLst>
              <a:ext uri="{FF2B5EF4-FFF2-40B4-BE49-F238E27FC236}">
                <a16:creationId xmlns:a16="http://schemas.microsoft.com/office/drawing/2014/main" id="{9598033F-3D57-4969-A39A-2525ADCE1D0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9" name="Title Placeholder 1">
            <a:extLst>
              <a:ext uri="{FF2B5EF4-FFF2-40B4-BE49-F238E27FC236}">
                <a16:creationId xmlns:a16="http://schemas.microsoft.com/office/drawing/2014/main" id="{EC7F6BC6-0A85-4C6D-B20F-0B41C7D177A7}"/>
              </a:ext>
            </a:extLst>
          </p:cNvPr>
          <p:cNvSpPr>
            <a:spLocks noGrp="1"/>
          </p:cNvSpPr>
          <p:nvPr>
            <p:ph type="title" hasCustomPrompt="1"/>
          </p:nvPr>
        </p:nvSpPr>
        <p:spPr bwMode="white">
          <a:xfrm>
            <a:off x="638175" y="0"/>
            <a:ext cx="9877425" cy="672111"/>
          </a:xfrm>
          <a:prstGeom prst="rect">
            <a:avLst/>
          </a:prstGeom>
          <a:effectLst/>
        </p:spPr>
        <p:txBody>
          <a:bodyPr vert="horz" lIns="0" tIns="0" rIns="0" bIns="0" rtlCol="0" anchor="b">
            <a:noAutofit/>
          </a:bodyPr>
          <a:lstStyle>
            <a:lvl1pPr>
              <a:defRPr/>
            </a:lvl1pPr>
          </a:lstStyle>
          <a:p>
            <a:r>
              <a:rPr lang="en-US" dirty="0"/>
              <a:t>Click to edit title: Comparison</a:t>
            </a:r>
          </a:p>
        </p:txBody>
      </p:sp>
      <p:sp>
        <p:nvSpPr>
          <p:cNvPr id="3" name="Text Placeholder 2">
            <a:extLst>
              <a:ext uri="{FF2B5EF4-FFF2-40B4-BE49-F238E27FC236}">
                <a16:creationId xmlns:a16="http://schemas.microsoft.com/office/drawing/2014/main" id="{A97943C8-2E58-46B7-BB78-69936D29A657}"/>
              </a:ext>
            </a:extLst>
          </p:cNvPr>
          <p:cNvSpPr>
            <a:spLocks noGrp="1"/>
          </p:cNvSpPr>
          <p:nvPr>
            <p:ph type="body" idx="1" hasCustomPrompt="1"/>
          </p:nvPr>
        </p:nvSpPr>
        <p:spPr>
          <a:xfrm>
            <a:off x="638176" y="1167905"/>
            <a:ext cx="535781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1 head</a:t>
            </a:r>
          </a:p>
        </p:txBody>
      </p:sp>
      <p:sp>
        <p:nvSpPr>
          <p:cNvPr id="4" name="Content Placeholder 3">
            <a:extLst>
              <a:ext uri="{FF2B5EF4-FFF2-40B4-BE49-F238E27FC236}">
                <a16:creationId xmlns:a16="http://schemas.microsoft.com/office/drawing/2014/main" id="{EFDA34BC-A09D-42A2-BEE6-A2169B3B5448}"/>
              </a:ext>
            </a:extLst>
          </p:cNvPr>
          <p:cNvSpPr>
            <a:spLocks noGrp="1"/>
          </p:cNvSpPr>
          <p:nvPr>
            <p:ph sz="half" idx="2" hasCustomPrompt="1"/>
          </p:nvPr>
        </p:nvSpPr>
        <p:spPr>
          <a:xfrm>
            <a:off x="638176" y="1991817"/>
            <a:ext cx="5357812"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1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BC18036-3872-4576-9EA7-9CC17CDC1A02}"/>
              </a:ext>
            </a:extLst>
          </p:cNvPr>
          <p:cNvSpPr>
            <a:spLocks noGrp="1"/>
          </p:cNvSpPr>
          <p:nvPr>
            <p:ph type="body" sz="quarter" idx="3" hasCustomPrompt="1"/>
          </p:nvPr>
        </p:nvSpPr>
        <p:spPr>
          <a:xfrm>
            <a:off x="6170612" y="1167905"/>
            <a:ext cx="5411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2 head</a:t>
            </a:r>
          </a:p>
        </p:txBody>
      </p:sp>
      <p:sp>
        <p:nvSpPr>
          <p:cNvPr id="6" name="Content Placeholder 5">
            <a:extLst>
              <a:ext uri="{FF2B5EF4-FFF2-40B4-BE49-F238E27FC236}">
                <a16:creationId xmlns:a16="http://schemas.microsoft.com/office/drawing/2014/main" id="{B37A7CF3-F993-4581-A10C-4E3B2216D440}"/>
              </a:ext>
            </a:extLst>
          </p:cNvPr>
          <p:cNvSpPr>
            <a:spLocks noGrp="1"/>
          </p:cNvSpPr>
          <p:nvPr>
            <p:ph sz="quarter" idx="4" hasCustomPrompt="1"/>
          </p:nvPr>
        </p:nvSpPr>
        <p:spPr>
          <a:xfrm>
            <a:off x="6170612" y="1991817"/>
            <a:ext cx="5411788"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2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3325881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EP Section Header">
    <p:spTree>
      <p:nvGrpSpPr>
        <p:cNvPr id="1" name=""/>
        <p:cNvGrpSpPr/>
        <p:nvPr/>
      </p:nvGrpSpPr>
      <p:grpSpPr>
        <a:xfrm>
          <a:off x="0" y="0"/>
          <a:ext cx="0" cy="0"/>
          <a:chOff x="0" y="0"/>
          <a:chExt cx="0" cy="0"/>
        </a:xfrm>
      </p:grpSpPr>
      <p:sp>
        <p:nvSpPr>
          <p:cNvPr id="8" name="Slide Number Placeholder 5" descr="Slide number">
            <a:extLst>
              <a:ext uri="{FF2B5EF4-FFF2-40B4-BE49-F238E27FC236}">
                <a16:creationId xmlns:a16="http://schemas.microsoft.com/office/drawing/2014/main" id="{7806AD7D-BFE9-414B-A614-F152C75AEBF6}"/>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426D53A-FEC1-4E25-A2A6-4D10945FC26B}"/>
              </a:ext>
            </a:extLst>
          </p:cNvPr>
          <p:cNvSpPr>
            <a:spLocks noGrp="1"/>
          </p:cNvSpPr>
          <p:nvPr>
            <p:ph type="title" hasCustomPrompt="1"/>
          </p:nvPr>
        </p:nvSpPr>
        <p:spPr bwMode="gray">
          <a:xfrm>
            <a:off x="831850" y="1709739"/>
            <a:ext cx="10515600" cy="1719262"/>
          </a:xfrm>
          <a:prstGeom prst="rect">
            <a:avLst/>
          </a:prstGeom>
        </p:spPr>
        <p:txBody>
          <a:bodyPr anchor="b"/>
          <a:lstStyle>
            <a:lvl1pPr>
              <a:defRPr sz="4400">
                <a:solidFill>
                  <a:srgbClr val="345065"/>
                </a:solidFill>
              </a:defRPr>
            </a:lvl1pPr>
          </a:lstStyle>
          <a:p>
            <a:r>
              <a:rPr lang="en-US" dirty="0"/>
              <a:t>Click to edit Sub-Section title</a:t>
            </a:r>
          </a:p>
        </p:txBody>
      </p:sp>
      <p:sp>
        <p:nvSpPr>
          <p:cNvPr id="3" name="Text Placeholder 2">
            <a:extLst>
              <a:ext uri="{FF2B5EF4-FFF2-40B4-BE49-F238E27FC236}">
                <a16:creationId xmlns:a16="http://schemas.microsoft.com/office/drawing/2014/main" id="{C5E2D17F-89F4-403A-9B65-20F1F0EA63AB}"/>
              </a:ext>
            </a:extLst>
          </p:cNvPr>
          <p:cNvSpPr>
            <a:spLocks noGrp="1"/>
          </p:cNvSpPr>
          <p:nvPr>
            <p:ph type="body" idx="1" hasCustomPrompt="1"/>
          </p:nvPr>
        </p:nvSpPr>
        <p:spPr>
          <a:xfrm>
            <a:off x="831850" y="3657599"/>
            <a:ext cx="10515600" cy="2432051"/>
          </a:xfrm>
          <a:prstGeom prst="rect">
            <a:avLst/>
          </a:prstGeom>
        </p:spPr>
        <p:txBody>
          <a:bodyPr lIns="0" tIns="45720" rIns="0"/>
          <a:lstStyle>
            <a:lvl1pPr marL="0" indent="0">
              <a:buNone/>
              <a:defRPr sz="2400">
                <a:solidFill>
                  <a:srgbClr val="2CA34E"/>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Sub-Section subtitle</a:t>
            </a:r>
          </a:p>
        </p:txBody>
      </p:sp>
    </p:spTree>
    <p:extLst>
      <p:ext uri="{BB962C8B-B14F-4D97-AF65-F5344CB8AC3E}">
        <p14:creationId xmlns:p14="http://schemas.microsoft.com/office/powerpoint/2010/main" val="216505373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SA Title Only">
    <p:spTree>
      <p:nvGrpSpPr>
        <p:cNvPr id="1" name=""/>
        <p:cNvGrpSpPr/>
        <p:nvPr/>
      </p:nvGrpSpPr>
      <p:grpSpPr>
        <a:xfrm>
          <a:off x="0" y="0"/>
          <a:ext cx="0" cy="0"/>
          <a:chOff x="0" y="0"/>
          <a:chExt cx="0" cy="0"/>
        </a:xfrm>
      </p:grpSpPr>
      <p:sp>
        <p:nvSpPr>
          <p:cNvPr id="7" name="Slide Number Placeholder 5" descr="Slide number">
            <a:extLst>
              <a:ext uri="{FF2B5EF4-FFF2-40B4-BE49-F238E27FC236}">
                <a16:creationId xmlns:a16="http://schemas.microsoft.com/office/drawing/2014/main" id="{4D9458F7-9707-486D-A49C-16642C40ED39}"/>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itle Placeholder 1">
            <a:extLst>
              <a:ext uri="{FF2B5EF4-FFF2-40B4-BE49-F238E27FC236}">
                <a16:creationId xmlns:a16="http://schemas.microsoft.com/office/drawing/2014/main" id="{38FDDEB1-0D88-4419-8F6A-851C52DF9E9F}"/>
              </a:ext>
            </a:extLst>
          </p:cNvPr>
          <p:cNvSpPr>
            <a:spLocks noGrp="1"/>
          </p:cNvSpPr>
          <p:nvPr>
            <p:ph type="title" hasCustomPrompt="1"/>
          </p:nvPr>
        </p:nvSpPr>
        <p:spPr bwMode="white">
          <a:xfrm>
            <a:off x="638174" y="0"/>
            <a:ext cx="9875520" cy="672111"/>
          </a:xfrm>
          <a:prstGeom prst="rect">
            <a:avLst/>
          </a:prstGeom>
          <a:effectLst/>
        </p:spPr>
        <p:txBody>
          <a:bodyPr vert="horz" lIns="0" tIns="0" rIns="0" bIns="0" rtlCol="0" anchor="b">
            <a:noAutofit/>
          </a:bodyPr>
          <a:lstStyle>
            <a:lvl1pPr>
              <a:defRPr/>
            </a:lvl1pPr>
          </a:lstStyle>
          <a:p>
            <a:r>
              <a:rPr lang="en-US" dirty="0"/>
              <a:t>Click to edit title: Blank Slide</a:t>
            </a:r>
          </a:p>
        </p:txBody>
      </p:sp>
    </p:spTree>
    <p:extLst>
      <p:ext uri="{BB962C8B-B14F-4D97-AF65-F5344CB8AC3E}">
        <p14:creationId xmlns:p14="http://schemas.microsoft.com/office/powerpoint/2010/main" val="3482869009"/>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RSA Blank">
    <p:spTree>
      <p:nvGrpSpPr>
        <p:cNvPr id="1" name=""/>
        <p:cNvGrpSpPr/>
        <p:nvPr/>
      </p:nvGrpSpPr>
      <p:grpSpPr>
        <a:xfrm>
          <a:off x="0" y="0"/>
          <a:ext cx="0" cy="0"/>
          <a:chOff x="0" y="0"/>
          <a:chExt cx="0" cy="0"/>
        </a:xfrm>
      </p:grpSpPr>
      <p:sp>
        <p:nvSpPr>
          <p:cNvPr id="6" name="Slide Number Placeholder 5" descr="Slide number">
            <a:extLst>
              <a:ext uri="{FF2B5EF4-FFF2-40B4-BE49-F238E27FC236}">
                <a16:creationId xmlns:a16="http://schemas.microsoft.com/office/drawing/2014/main" id="{4AF364BE-B342-4A94-9B81-AE140878C62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71069279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SA Content with Caption">
    <p:spTree>
      <p:nvGrpSpPr>
        <p:cNvPr id="1" name=""/>
        <p:cNvGrpSpPr/>
        <p:nvPr/>
      </p:nvGrpSpPr>
      <p:grpSpPr>
        <a:xfrm>
          <a:off x="0" y="0"/>
          <a:ext cx="0" cy="0"/>
          <a:chOff x="0" y="0"/>
          <a:chExt cx="0" cy="0"/>
        </a:xfrm>
      </p:grpSpPr>
      <p:sp>
        <p:nvSpPr>
          <p:cNvPr id="10" name="Slide Number Placeholder 5" descr="Slide number">
            <a:extLst>
              <a:ext uri="{FF2B5EF4-FFF2-40B4-BE49-F238E27FC236}">
                <a16:creationId xmlns:a16="http://schemas.microsoft.com/office/drawing/2014/main" id="{2AD3A5EF-E03C-426C-8D47-77888598FC73}"/>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FF5A315C-57C9-42E3-8B89-F845F852E1C4}"/>
              </a:ext>
            </a:extLst>
          </p:cNvPr>
          <p:cNvSpPr>
            <a:spLocks noGrp="1"/>
          </p:cNvSpPr>
          <p:nvPr>
            <p:ph type="body" sz="quarter" idx="14" hasCustomPrompt="1"/>
          </p:nvPr>
        </p:nvSpPr>
        <p:spPr bwMode="white">
          <a:xfrm>
            <a:off x="640080" y="0"/>
            <a:ext cx="9875520" cy="672111"/>
          </a:xfrm>
        </p:spPr>
        <p:txBody>
          <a:bodyPr lIns="0" tIns="0" rIns="0" bIns="0" anchor="b" anchorCtr="0">
            <a:normAutofit/>
          </a:bodyPr>
          <a:lstStyle>
            <a:lvl1pPr marL="0" indent="0">
              <a:buNone/>
              <a:defRPr sz="4000">
                <a:solidFill>
                  <a:schemeClr val="bg1"/>
                </a:solidFill>
              </a:defRPr>
            </a:lvl1pPr>
            <a:lvl2pPr marL="457200" indent="0">
              <a:buNone/>
              <a:defRPr sz="4000">
                <a:solidFill>
                  <a:schemeClr val="bg1"/>
                </a:solidFill>
              </a:defRPr>
            </a:lvl2pPr>
            <a:lvl3pPr marL="914400" indent="0">
              <a:buNone/>
              <a:defRPr sz="4000">
                <a:solidFill>
                  <a:schemeClr val="bg1"/>
                </a:solidFill>
              </a:defRPr>
            </a:lvl3pPr>
            <a:lvl4pPr marL="1314450" indent="0">
              <a:buNone/>
              <a:defRPr sz="4000">
                <a:solidFill>
                  <a:schemeClr val="bg1"/>
                </a:solidFill>
              </a:defRPr>
            </a:lvl4pPr>
            <a:lvl5pPr marL="1600200" indent="0">
              <a:buNone/>
              <a:defRPr sz="4000">
                <a:solidFill>
                  <a:schemeClr val="bg1"/>
                </a:solidFill>
              </a:defRPr>
            </a:lvl5pPr>
          </a:lstStyle>
          <a:p>
            <a:pPr lvl="0"/>
            <a:r>
              <a:rPr lang="en-US" dirty="0"/>
              <a:t>Click to edit Title: Caption and Content</a:t>
            </a:r>
          </a:p>
        </p:txBody>
      </p:sp>
      <p:sp>
        <p:nvSpPr>
          <p:cNvPr id="4" name="Text Placeholder 3">
            <a:extLst>
              <a:ext uri="{FF2B5EF4-FFF2-40B4-BE49-F238E27FC236}">
                <a16:creationId xmlns:a16="http://schemas.microsoft.com/office/drawing/2014/main" id="{E2EA7CFC-5AFD-449A-AA6A-E3A1B413E74D}"/>
              </a:ext>
            </a:extLst>
          </p:cNvPr>
          <p:cNvSpPr>
            <a:spLocks noGrp="1"/>
          </p:cNvSpPr>
          <p:nvPr>
            <p:ph type="body" sz="half" idx="2" hasCustomPrompt="1"/>
          </p:nvPr>
        </p:nvSpPr>
        <p:spPr>
          <a:xfrm>
            <a:off x="638176" y="1143000"/>
            <a:ext cx="2714624" cy="4725988"/>
          </a:xfrm>
          <a:prstGeom prst="rect">
            <a:avLst/>
          </a:prstGeom>
        </p:spPr>
        <p:txBody>
          <a:bodyPr>
            <a:normAutofit/>
          </a:bodyPr>
          <a:lstStyle>
            <a:lvl1pPr marL="0" indent="0">
              <a:buNone/>
              <a:defRPr sz="1800">
                <a:solidFill>
                  <a:srgbClr val="375A7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a:t>
            </a:r>
          </a:p>
        </p:txBody>
      </p:sp>
      <p:sp>
        <p:nvSpPr>
          <p:cNvPr id="3" name="Content Placeholder 2">
            <a:extLst>
              <a:ext uri="{FF2B5EF4-FFF2-40B4-BE49-F238E27FC236}">
                <a16:creationId xmlns:a16="http://schemas.microsoft.com/office/drawing/2014/main" id="{2FAA3630-DA43-46D5-941C-DEA5A942F880}"/>
              </a:ext>
            </a:extLst>
          </p:cNvPr>
          <p:cNvSpPr>
            <a:spLocks noGrp="1"/>
          </p:cNvSpPr>
          <p:nvPr>
            <p:ph idx="1" hasCustomPrompt="1"/>
          </p:nvPr>
        </p:nvSpPr>
        <p:spPr>
          <a:xfrm>
            <a:off x="3810000" y="1143000"/>
            <a:ext cx="7545388" cy="4718050"/>
          </a:xfrm>
          <a:prstGeom prst="rect">
            <a:avLst/>
          </a:prstGeom>
        </p:spPr>
        <p:txBody>
          <a:bodyPr/>
          <a:lstStyle>
            <a:lvl1pPr marL="457200" indent="-457200">
              <a:buClr>
                <a:srgbClr val="2CA34E"/>
              </a:buClr>
              <a:defRPr sz="3200"/>
            </a:lvl1pPr>
            <a:lvl2pPr marL="685800" indent="-228600">
              <a:buClr>
                <a:srgbClr val="2CA34E"/>
              </a:buClr>
              <a:defRPr sz="2800"/>
            </a:lvl2pPr>
            <a:lvl3pPr>
              <a:buClr>
                <a:srgbClr val="2CA34E"/>
              </a:buClr>
              <a:defRPr sz="2400"/>
            </a:lvl3pPr>
            <a:lvl4pPr>
              <a:buClr>
                <a:srgbClr val="2CA34E"/>
              </a:buClr>
              <a:defRPr sz="2000"/>
            </a:lvl4pPr>
            <a:lvl5pPr>
              <a:buClr>
                <a:srgbClr val="2CA34E"/>
              </a:buClr>
              <a:defRPr sz="2000"/>
            </a:lvl5pPr>
            <a:lvl6pPr>
              <a:defRPr sz="2000"/>
            </a:lvl6pPr>
            <a:lvl7pPr>
              <a:defRPr sz="2000"/>
            </a:lvl7pPr>
            <a:lvl8pPr>
              <a:defRPr sz="2000"/>
            </a:lvl8pPr>
            <a:lvl9pPr>
              <a:defRPr sz="2000"/>
            </a:lvl9pPr>
          </a:lstStyle>
          <a:p>
            <a:pPr lvl="0"/>
            <a:r>
              <a:rPr lang="en-US" dirty="0"/>
              <a:t>Click to edit Content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72031324"/>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RSA Picture with Caption">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86CC856-5F3B-4541-B8B4-E7AF35261008}"/>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66B089B-8474-4A9D-81FB-4014BB9F3C06}"/>
              </a:ext>
            </a:extLst>
          </p:cNvPr>
          <p:cNvSpPr>
            <a:spLocks noGrp="1"/>
          </p:cNvSpPr>
          <p:nvPr>
            <p:ph type="title" hasCustomPrompt="1"/>
          </p:nvPr>
        </p:nvSpPr>
        <p:spPr bwMode="gray">
          <a:xfrm>
            <a:off x="839788" y="987424"/>
            <a:ext cx="3932237" cy="1069975"/>
          </a:xfrm>
          <a:prstGeom prst="rect">
            <a:avLst/>
          </a:prstGeom>
        </p:spPr>
        <p:txBody>
          <a:bodyPr anchor="b"/>
          <a:lstStyle>
            <a:lvl1pPr>
              <a:defRPr sz="3200">
                <a:solidFill>
                  <a:srgbClr val="2C506A"/>
                </a:solidFill>
              </a:defRPr>
            </a:lvl1pPr>
          </a:lstStyle>
          <a:p>
            <a:r>
              <a:rPr lang="en-US" dirty="0"/>
              <a:t>Click edit Master title style</a:t>
            </a:r>
          </a:p>
        </p:txBody>
      </p:sp>
      <p:sp>
        <p:nvSpPr>
          <p:cNvPr id="4" name="Text Placeholder 3">
            <a:extLst>
              <a:ext uri="{FF2B5EF4-FFF2-40B4-BE49-F238E27FC236}">
                <a16:creationId xmlns:a16="http://schemas.microsoft.com/office/drawing/2014/main" id="{33BA6967-2DC3-4055-96A7-39B922A326B5}"/>
              </a:ext>
            </a:extLst>
          </p:cNvPr>
          <p:cNvSpPr>
            <a:spLocks noGrp="1"/>
          </p:cNvSpPr>
          <p:nvPr>
            <p:ph type="body" sz="half" idx="2" hasCustomPrompt="1"/>
          </p:nvPr>
        </p:nvSpPr>
        <p:spPr bwMode="gray">
          <a:xfrm>
            <a:off x="839788" y="2286000"/>
            <a:ext cx="3932237" cy="3582988"/>
          </a:xfrm>
          <a:prstGeom prst="rect">
            <a:avLst/>
          </a:prstGeom>
        </p:spPr>
        <p:txBody>
          <a:bodyPr>
            <a:normAutofit/>
          </a:bodyPr>
          <a:lstStyle>
            <a:lvl1pPr marL="0" indent="0">
              <a:buNone/>
              <a:defRPr sz="1800">
                <a:solidFill>
                  <a:srgbClr val="2D87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 text</a:t>
            </a:r>
          </a:p>
        </p:txBody>
      </p:sp>
      <p:sp>
        <p:nvSpPr>
          <p:cNvPr id="3" name="Picture Placeholder 2">
            <a:extLst>
              <a:ext uri="{FF2B5EF4-FFF2-40B4-BE49-F238E27FC236}">
                <a16:creationId xmlns:a16="http://schemas.microsoft.com/office/drawing/2014/main" id="{2779BEC0-E3C9-428E-A09E-7E38D7E17B37}"/>
              </a:ext>
            </a:extLst>
          </p:cNvPr>
          <p:cNvSpPr>
            <a:spLocks noGrp="1"/>
          </p:cNvSpPr>
          <p:nvPr>
            <p:ph type="pic" idx="1"/>
          </p:nvPr>
        </p:nvSpPr>
        <p:spPr bwMode="gray">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896067003"/>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SA End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3" name="TextBox 2">
            <a:extLst>
              <a:ext uri="{FF2B5EF4-FFF2-40B4-BE49-F238E27FC236}">
                <a16:creationId xmlns:a16="http://schemas.microsoft.com/office/drawing/2014/main" id="{EF6E18A5-FF83-466F-AAEB-502A8675691F}"/>
              </a:ext>
            </a:extLst>
          </p:cNvPr>
          <p:cNvSpPr txBox="1"/>
          <p:nvPr userDrawn="1"/>
        </p:nvSpPr>
        <p:spPr bwMode="gray">
          <a:xfrm>
            <a:off x="595183"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RSA</a:t>
            </a:r>
          </a:p>
        </p:txBody>
      </p:sp>
      <p:sp>
        <p:nvSpPr>
          <p:cNvPr id="2" name="TextBox 1">
            <a:extLst>
              <a:ext uri="{FF2B5EF4-FFF2-40B4-BE49-F238E27FC236}">
                <a16:creationId xmlns:a16="http://schemas.microsoft.com/office/drawing/2014/main" id="{6652472D-2C37-4839-80EA-30713C149CA2}"/>
              </a:ext>
            </a:extLst>
          </p:cNvPr>
          <p:cNvSpPr txBox="1"/>
          <p:nvPr userDrawn="1"/>
        </p:nvSpPr>
        <p:spPr bwMode="gray">
          <a:xfrm>
            <a:off x="595183"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600"/>
              </a:spcBef>
              <a:spcAft>
                <a:spcPts val="0"/>
              </a:spcAft>
              <a:buClrTx/>
              <a:buSzTx/>
              <a:buFontTx/>
              <a:buNone/>
              <a:tabLst/>
              <a:defRPr/>
            </a:pPr>
            <a:r>
              <a:rPr lang="en-US" sz="2400" cap="small" baseline="0" dirty="0">
                <a:solidFill>
                  <a:srgbClr val="2C506A"/>
                </a:solidFill>
                <a:latin typeface="Century Gothic" panose="020B0502020202020204" pitchFamily="34" charset="0"/>
              </a:rPr>
              <a:t>Rehabilitation Services Administration</a:t>
            </a:r>
          </a:p>
          <a:p>
            <a:pPr marL="0" marR="0" lvl="0" indent="0" algn="ctr" defTabSz="457200" rtl="0" eaLnBrk="1" fontAlgn="auto" latinLnBrk="0" hangingPunct="1">
              <a:lnSpc>
                <a:spcPct val="100000"/>
              </a:lnSpc>
              <a:spcBef>
                <a:spcPts val="600"/>
              </a:spcBef>
              <a:spcAft>
                <a:spcPts val="0"/>
              </a:spcAft>
              <a:buClrTx/>
              <a:buSzTx/>
              <a:buFontTx/>
              <a:buNone/>
              <a:tabLst/>
              <a:defRPr/>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spcAft>
                <a:spcPts val="0"/>
              </a:spcAft>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701017788"/>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SA End Slide, Links">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10" name="TextBox 9">
            <a:extLst>
              <a:ext uri="{FF2B5EF4-FFF2-40B4-BE49-F238E27FC236}">
                <a16:creationId xmlns:a16="http://schemas.microsoft.com/office/drawing/2014/main" id="{89E437DF-F50F-43BC-B8E3-3430A1EE5E2D}"/>
              </a:ext>
            </a:extLst>
          </p:cNvPr>
          <p:cNvSpPr txBox="1"/>
          <p:nvPr userDrawn="1"/>
        </p:nvSpPr>
        <p:spPr bwMode="gray">
          <a:xfrm>
            <a:off x="595183" y="2286000"/>
            <a:ext cx="10972800" cy="1107996"/>
          </a:xfrm>
          <a:prstGeom prst="rect">
            <a:avLst/>
          </a:prstGeom>
          <a:noFill/>
        </p:spPr>
        <p:txBody>
          <a:bodyPr wrap="square" rtlCol="0" anchor="b">
            <a:spAutoFit/>
          </a:bodyPr>
          <a:lstStyle/>
          <a:p>
            <a:pPr algn="ctr"/>
            <a:r>
              <a:rPr lang="en-US" sz="6600" dirty="0">
                <a:solidFill>
                  <a:srgbClr val="2D8700"/>
                </a:solidFill>
                <a:latin typeface="Century Gothic" panose="020B0502020202020204" pitchFamily="34" charset="0"/>
              </a:rPr>
              <a:t>RSA</a:t>
            </a:r>
          </a:p>
        </p:txBody>
      </p:sp>
      <p:sp>
        <p:nvSpPr>
          <p:cNvPr id="13" name="TextBox 12">
            <a:extLst>
              <a:ext uri="{FF2B5EF4-FFF2-40B4-BE49-F238E27FC236}">
                <a16:creationId xmlns:a16="http://schemas.microsoft.com/office/drawing/2014/main" id="{4EC1CCB4-5E7E-4F47-94E1-5E14BF6A54E4}"/>
              </a:ext>
            </a:extLst>
          </p:cNvPr>
          <p:cNvSpPr txBox="1"/>
          <p:nvPr userDrawn="1"/>
        </p:nvSpPr>
        <p:spPr bwMode="gray">
          <a:xfrm>
            <a:off x="595183"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600"/>
              </a:spcBef>
              <a:spcAft>
                <a:spcPts val="0"/>
              </a:spcAft>
              <a:buClrTx/>
              <a:buSzTx/>
              <a:buFontTx/>
              <a:buNone/>
              <a:tabLst/>
              <a:defRPr/>
            </a:pPr>
            <a:r>
              <a:rPr lang="en-US" sz="2400" cap="small" baseline="0" dirty="0">
                <a:solidFill>
                  <a:srgbClr val="2C506A"/>
                </a:solidFill>
                <a:latin typeface="Century Gothic" panose="020B0502020202020204" pitchFamily="34" charset="0"/>
              </a:rPr>
              <a:t>Rehabilitation Services Administration</a:t>
            </a:r>
          </a:p>
          <a:p>
            <a:pPr marL="0" marR="0" lvl="0" indent="0" algn="ctr" defTabSz="457200" rtl="0" eaLnBrk="1" fontAlgn="auto" latinLnBrk="0" hangingPunct="1">
              <a:lnSpc>
                <a:spcPct val="100000"/>
              </a:lnSpc>
              <a:spcBef>
                <a:spcPts val="600"/>
              </a:spcBef>
              <a:spcAft>
                <a:spcPts val="0"/>
              </a:spcAft>
              <a:buClrTx/>
              <a:buSzTx/>
              <a:buFontTx/>
              <a:buNone/>
              <a:tabLst/>
              <a:defRPr/>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spcAft>
                <a:spcPts val="0"/>
              </a:spcAft>
            </a:pPr>
            <a:r>
              <a:rPr lang="en-US" sz="1800" cap="small" baseline="0" dirty="0">
                <a:solidFill>
                  <a:srgbClr val="2C506A"/>
                </a:solidFill>
                <a:latin typeface="Century Gothic" panose="020B0502020202020204" pitchFamily="34" charset="0"/>
              </a:rPr>
              <a:t>U.S. Department of Education</a:t>
            </a:r>
          </a:p>
        </p:txBody>
      </p:sp>
      <p:sp>
        <p:nvSpPr>
          <p:cNvPr id="4" name="TextBox 3">
            <a:extLst>
              <a:ext uri="{FF2B5EF4-FFF2-40B4-BE49-F238E27FC236}">
                <a16:creationId xmlns:a16="http://schemas.microsoft.com/office/drawing/2014/main" id="{5DAE739A-8E85-4E4A-9F6B-6E1070A2EFA6}"/>
              </a:ext>
            </a:extLst>
          </p:cNvPr>
          <p:cNvSpPr txBox="1"/>
          <p:nvPr userDrawn="1"/>
        </p:nvSpPr>
        <p:spPr bwMode="gray">
          <a:xfrm>
            <a:off x="615778" y="4838708"/>
            <a:ext cx="10931610" cy="1184940"/>
          </a:xfrm>
          <a:prstGeom prst="rect">
            <a:avLst/>
          </a:prstGeom>
          <a:noFill/>
        </p:spPr>
        <p:txBody>
          <a:bodyPr wrap="square" rtlCol="0" anchor="ctr" anchorCtr="0">
            <a:spAutoFit/>
          </a:bodyPr>
          <a:lstStyle/>
          <a:p>
            <a:pPr marL="0" indent="0" algn="l">
              <a:lnSpc>
                <a:spcPct val="100000"/>
              </a:lnSpc>
              <a:spcBef>
                <a:spcPts val="1200"/>
              </a:spcBef>
              <a:buNone/>
              <a:tabLst>
                <a:tab pos="4799013" algn="r"/>
                <a:tab pos="5033963" algn="l"/>
              </a:tabLst>
            </a:pPr>
            <a:r>
              <a:rPr lang="en-US" sz="1400" b="1" dirty="0">
                <a:solidFill>
                  <a:srgbClr val="345065"/>
                </a:solidFill>
                <a:latin typeface="Century Gothic" panose="020B0502020202020204" pitchFamily="34" charset="0"/>
              </a:rPr>
              <a:t>	</a:t>
            </a:r>
            <a:r>
              <a:rPr lang="en-US" sz="1400" b="1" dirty="0">
                <a:solidFill>
                  <a:srgbClr val="215070"/>
                </a:solidFill>
                <a:latin typeface="Century Gothic" panose="020B0502020202020204" pitchFamily="34" charset="0"/>
              </a:rPr>
              <a:t>Home:</a:t>
            </a:r>
            <a:r>
              <a:rPr lang="en-US" sz="1400" dirty="0">
                <a:solidFill>
                  <a:srgbClr val="215070"/>
                </a:solidFill>
                <a:latin typeface="Century Gothic" panose="020B0502020202020204" pitchFamily="34" charset="0"/>
              </a:rPr>
              <a:t>	www.ed.gov/osers/rsa</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Blog:</a:t>
            </a:r>
            <a:r>
              <a:rPr lang="en-US" sz="1400" dirty="0">
                <a:solidFill>
                  <a:srgbClr val="215070"/>
                </a:solidFill>
                <a:latin typeface="Century Gothic" panose="020B0502020202020204" pitchFamily="34" charset="0"/>
              </a:rPr>
              <a:t>	https://sites.ed.gov/osers</a:t>
            </a:r>
          </a:p>
          <a:p>
            <a:pPr marL="0" indent="0" algn="l">
              <a:lnSpc>
                <a:spcPct val="100000"/>
              </a:lnSpc>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Twitter:</a:t>
            </a:r>
            <a:r>
              <a:rPr lang="en-US" sz="1400" dirty="0">
                <a:solidFill>
                  <a:srgbClr val="215070"/>
                </a:solidFill>
                <a:latin typeface="Century Gothic" panose="020B0502020202020204" pitchFamily="34" charset="0"/>
              </a:rPr>
              <a:t>	https://twitter.com/ED_Sped_Rehab</a:t>
            </a:r>
          </a:p>
          <a:p>
            <a:pPr marL="0" indent="0">
              <a:spcBef>
                <a:spcPts val="600"/>
              </a:spcBef>
              <a:buNone/>
              <a:tabLst>
                <a:tab pos="4799013" algn="r"/>
                <a:tab pos="5033963" algn="l"/>
              </a:tabLst>
            </a:pPr>
            <a:r>
              <a:rPr lang="en-US" sz="1400" dirty="0">
                <a:solidFill>
                  <a:srgbClr val="215070"/>
                </a:solidFill>
                <a:latin typeface="Century Gothic" panose="020B0502020202020204" pitchFamily="34" charset="0"/>
              </a:rPr>
              <a:t>	</a:t>
            </a:r>
            <a:r>
              <a:rPr lang="en-US" sz="1400" b="1" dirty="0">
                <a:solidFill>
                  <a:srgbClr val="215070"/>
                </a:solidFill>
                <a:latin typeface="Century Gothic" panose="020B0502020202020204" pitchFamily="34" charset="0"/>
              </a:rPr>
              <a:t>YouTube</a:t>
            </a:r>
            <a:r>
              <a:rPr lang="en-US" sz="1400" dirty="0">
                <a:solidFill>
                  <a:srgbClr val="215070"/>
                </a:solidFill>
                <a:latin typeface="Century Gothic" panose="020B0502020202020204" pitchFamily="34" charset="0"/>
              </a:rPr>
              <a:t>:	www.youtube.com/c/OSERS</a:t>
            </a:r>
            <a:endParaRPr lang="en-US" sz="1400" dirty="0">
              <a:latin typeface="Century Gothic" panose="020B0502020202020204" pitchFamily="34" charset="0"/>
            </a:endParaRPr>
          </a:p>
        </p:txBody>
      </p:sp>
    </p:spTree>
    <p:extLst>
      <p:ext uri="{BB962C8B-B14F-4D97-AF65-F5344CB8AC3E}">
        <p14:creationId xmlns:p14="http://schemas.microsoft.com/office/powerpoint/2010/main" val="506693285"/>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SA End Slide, Editabl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0FE7388-91A7-4A33-96B0-6E59040A5A50}"/>
              </a:ext>
              <a:ext uri="{C183D7F6-B498-43B3-948B-1728B52AA6E4}">
                <adec:decorative xmlns:adec="http://schemas.microsoft.com/office/drawing/2017/decorative" val="1"/>
              </a:ext>
            </a:extLst>
          </p:cNvPr>
          <p:cNvPicPr>
            <a:picLocks noChangeAspect="1"/>
          </p:cNvPicPr>
          <p:nvPr userDrawn="1"/>
        </p:nvPicPr>
        <p:blipFill>
          <a:blip r:embed="rId2">
            <a:alphaModFix amt="20000"/>
          </a:blip>
          <a:stretch>
            <a:fillRect/>
          </a:stretch>
        </p:blipFill>
        <p:spPr>
          <a:xfrm>
            <a:off x="3806621" y="1143000"/>
            <a:ext cx="4578759" cy="4572000"/>
          </a:xfrm>
          <a:prstGeom prst="rect">
            <a:avLst/>
          </a:prstGeom>
        </p:spPr>
      </p:pic>
      <p:sp>
        <p:nvSpPr>
          <p:cNvPr id="11" name="Slide Number Placeholder 5" descr="Slide number">
            <a:extLst>
              <a:ext uri="{FF2B5EF4-FFF2-40B4-BE49-F238E27FC236}">
                <a16:creationId xmlns:a16="http://schemas.microsoft.com/office/drawing/2014/main" id="{387F6CA9-995E-481A-8042-32332D351367}"/>
              </a:ext>
            </a:extLst>
          </p:cNvPr>
          <p:cNvSpPr>
            <a:spLocks noGrp="1"/>
          </p:cNvSpPr>
          <p:nvPr>
            <p:ph type="sldNum" sz="quarter" idx="4"/>
          </p:nvPr>
        </p:nvSpPr>
        <p:spPr>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D1B7D111-6E89-43EC-BF9F-638E13098704}"/>
              </a:ext>
            </a:extLst>
          </p:cNvPr>
          <p:cNvSpPr>
            <a:spLocks noGrp="1"/>
          </p:cNvSpPr>
          <p:nvPr>
            <p:ph type="body" sz="quarter" idx="10"/>
          </p:nvPr>
        </p:nvSpPr>
        <p:spPr bwMode="gray">
          <a:xfrm>
            <a:off x="1371599" y="2514600"/>
            <a:ext cx="9448800" cy="914400"/>
          </a:xfrm>
        </p:spPr>
        <p:txBody>
          <a:bodyPr anchor="b">
            <a:normAutofit/>
          </a:bodyPr>
          <a:lstStyle>
            <a:lvl1pPr marL="0" indent="0" algn="ctr">
              <a:buNone/>
              <a:defRPr sz="4800">
                <a:solidFill>
                  <a:srgbClr val="008710"/>
                </a:solidFill>
              </a:defRPr>
            </a:lvl1pPr>
          </a:lstStyle>
          <a:p>
            <a:pPr lvl="0"/>
            <a:r>
              <a:rPr lang="en-US" dirty="0"/>
              <a:t>Click to edit Master text styles</a:t>
            </a:r>
          </a:p>
        </p:txBody>
      </p:sp>
      <p:sp>
        <p:nvSpPr>
          <p:cNvPr id="9" name="TextBox 8">
            <a:extLst>
              <a:ext uri="{FF2B5EF4-FFF2-40B4-BE49-F238E27FC236}">
                <a16:creationId xmlns:a16="http://schemas.microsoft.com/office/drawing/2014/main" id="{68E5EC69-1945-4270-A74C-D1C5FC8ECF26}"/>
              </a:ext>
            </a:extLst>
          </p:cNvPr>
          <p:cNvSpPr txBox="1"/>
          <p:nvPr userDrawn="1"/>
        </p:nvSpPr>
        <p:spPr bwMode="gray">
          <a:xfrm>
            <a:off x="609599" y="3429000"/>
            <a:ext cx="10972800" cy="116955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600"/>
              </a:spcBef>
              <a:spcAft>
                <a:spcPts val="0"/>
              </a:spcAft>
              <a:buClrTx/>
              <a:buSzTx/>
              <a:buFontTx/>
              <a:buNone/>
              <a:tabLst/>
              <a:defRPr/>
            </a:pPr>
            <a:r>
              <a:rPr lang="en-US" sz="2400" cap="small" baseline="0" dirty="0">
                <a:solidFill>
                  <a:srgbClr val="2C506A"/>
                </a:solidFill>
                <a:latin typeface="Century Gothic" panose="020B0502020202020204" pitchFamily="34" charset="0"/>
              </a:rPr>
              <a:t>Rehabilitation Services Administration</a:t>
            </a:r>
          </a:p>
          <a:p>
            <a:pPr marL="0" marR="0" lvl="0" indent="0" algn="ctr" defTabSz="457200" rtl="0" eaLnBrk="1" fontAlgn="auto" latinLnBrk="0" hangingPunct="1">
              <a:lnSpc>
                <a:spcPct val="100000"/>
              </a:lnSpc>
              <a:spcBef>
                <a:spcPts val="600"/>
              </a:spcBef>
              <a:spcAft>
                <a:spcPts val="0"/>
              </a:spcAft>
              <a:buClrTx/>
              <a:buSzTx/>
              <a:buFontTx/>
              <a:buNone/>
              <a:tabLst/>
              <a:defRPr/>
            </a:pPr>
            <a:r>
              <a:rPr lang="en-US" sz="1800" cap="small" baseline="0" dirty="0">
                <a:solidFill>
                  <a:srgbClr val="2C506A"/>
                </a:solidFill>
                <a:latin typeface="Century Gothic" panose="020B0502020202020204" pitchFamily="34" charset="0"/>
              </a:rPr>
              <a:t>Office of Special Education and Rehabilitative Services</a:t>
            </a:r>
          </a:p>
          <a:p>
            <a:pPr algn="ctr">
              <a:spcBef>
                <a:spcPts val="600"/>
              </a:spcBef>
              <a:spcAft>
                <a:spcPts val="0"/>
              </a:spcAft>
            </a:pPr>
            <a:r>
              <a:rPr lang="en-US" sz="1800" cap="small" baseline="0" dirty="0">
                <a:solidFill>
                  <a:srgbClr val="2C506A"/>
                </a:solidFill>
                <a:latin typeface="Century Gothic" panose="020B0502020202020204" pitchFamily="34" charset="0"/>
              </a:rPr>
              <a:t>U.S. Department of Education</a:t>
            </a:r>
          </a:p>
        </p:txBody>
      </p:sp>
    </p:spTree>
    <p:extLst>
      <p:ext uri="{BB962C8B-B14F-4D97-AF65-F5344CB8AC3E}">
        <p14:creationId xmlns:p14="http://schemas.microsoft.com/office/powerpoint/2010/main" val="219213014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SEP Two Content">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ED77C1F-80C1-4923-B2AF-605F242C8A1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7" name="Title Placeholder 1">
            <a:extLst>
              <a:ext uri="{FF2B5EF4-FFF2-40B4-BE49-F238E27FC236}">
                <a16:creationId xmlns:a16="http://schemas.microsoft.com/office/drawing/2014/main" id="{24A52A0B-E7A9-42D3-8330-4705100E16F1}"/>
              </a:ext>
            </a:extLst>
          </p:cNvPr>
          <p:cNvSpPr>
            <a:spLocks noGrp="1"/>
          </p:cNvSpPr>
          <p:nvPr>
            <p:ph type="title" hasCustomPrompt="1"/>
          </p:nvPr>
        </p:nvSpPr>
        <p:spPr>
          <a:xfrm>
            <a:off x="638175" y="0"/>
            <a:ext cx="10944225" cy="672111"/>
          </a:xfrm>
          <a:prstGeom prst="rect">
            <a:avLst/>
          </a:prstGeom>
          <a:effectLst/>
        </p:spPr>
        <p:txBody>
          <a:bodyPr vert="horz" lIns="0" tIns="0" rIns="0" bIns="0" rtlCol="0" anchor="b">
            <a:noAutofit/>
          </a:bodyPr>
          <a:lstStyle>
            <a:lvl1pPr>
              <a:defRPr/>
            </a:lvl1pPr>
          </a:lstStyle>
          <a:p>
            <a:r>
              <a:rPr lang="en-US" dirty="0"/>
              <a:t>Click to edit title: Two Content</a:t>
            </a:r>
          </a:p>
        </p:txBody>
      </p:sp>
      <p:sp>
        <p:nvSpPr>
          <p:cNvPr id="3" name="Content Placeholder 2">
            <a:extLst>
              <a:ext uri="{FF2B5EF4-FFF2-40B4-BE49-F238E27FC236}">
                <a16:creationId xmlns:a16="http://schemas.microsoft.com/office/drawing/2014/main" id="{7FF60ADA-4614-45E3-A5BF-95629D7B64E6}"/>
              </a:ext>
            </a:extLst>
          </p:cNvPr>
          <p:cNvSpPr>
            <a:spLocks noGrp="1"/>
          </p:cNvSpPr>
          <p:nvPr>
            <p:ph sz="half" idx="1" hasCustomPrompt="1"/>
          </p:nvPr>
        </p:nvSpPr>
        <p:spPr>
          <a:xfrm>
            <a:off x="638175" y="1143001"/>
            <a:ext cx="5381625"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1</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6CCE599-7CBD-44DC-8DFC-6C6FAC6A3DD0}"/>
              </a:ext>
            </a:extLst>
          </p:cNvPr>
          <p:cNvSpPr>
            <a:spLocks noGrp="1"/>
          </p:cNvSpPr>
          <p:nvPr>
            <p:ph sz="half" idx="2" hasCustomPrompt="1"/>
          </p:nvPr>
        </p:nvSpPr>
        <p:spPr>
          <a:xfrm>
            <a:off x="6172200" y="1143001"/>
            <a:ext cx="5410200" cy="4572000"/>
          </a:xfrm>
          <a:prstGeom prst="rect">
            <a:avLst/>
          </a:prstGeo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Content 2</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412224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SEP Comparison">
    <p:spTree>
      <p:nvGrpSpPr>
        <p:cNvPr id="1" name=""/>
        <p:cNvGrpSpPr/>
        <p:nvPr/>
      </p:nvGrpSpPr>
      <p:grpSpPr>
        <a:xfrm>
          <a:off x="0" y="0"/>
          <a:ext cx="0" cy="0"/>
          <a:chOff x="0" y="0"/>
          <a:chExt cx="0" cy="0"/>
        </a:xfrm>
      </p:grpSpPr>
      <p:sp>
        <p:nvSpPr>
          <p:cNvPr id="11" name="Slide Number Placeholder 5" descr="Slide number">
            <a:extLst>
              <a:ext uri="{FF2B5EF4-FFF2-40B4-BE49-F238E27FC236}">
                <a16:creationId xmlns:a16="http://schemas.microsoft.com/office/drawing/2014/main" id="{9598033F-3D57-4969-A39A-2525ADCE1D04}"/>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9" name="Title Placeholder 1">
            <a:extLst>
              <a:ext uri="{FF2B5EF4-FFF2-40B4-BE49-F238E27FC236}">
                <a16:creationId xmlns:a16="http://schemas.microsoft.com/office/drawing/2014/main" id="{EC7F6BC6-0A85-4C6D-B20F-0B41C7D177A7}"/>
              </a:ext>
            </a:extLst>
          </p:cNvPr>
          <p:cNvSpPr>
            <a:spLocks noGrp="1"/>
          </p:cNvSpPr>
          <p:nvPr>
            <p:ph type="title" hasCustomPrompt="1"/>
          </p:nvPr>
        </p:nvSpPr>
        <p:spPr>
          <a:xfrm>
            <a:off x="638175" y="0"/>
            <a:ext cx="10944225" cy="672111"/>
          </a:xfrm>
          <a:prstGeom prst="rect">
            <a:avLst/>
          </a:prstGeom>
          <a:effectLst/>
        </p:spPr>
        <p:txBody>
          <a:bodyPr vert="horz" lIns="0" tIns="0" rIns="0" bIns="0" rtlCol="0" anchor="b">
            <a:noAutofit/>
          </a:bodyPr>
          <a:lstStyle>
            <a:lvl1pPr>
              <a:defRPr/>
            </a:lvl1pPr>
          </a:lstStyle>
          <a:p>
            <a:r>
              <a:rPr lang="en-US" dirty="0"/>
              <a:t>Click to edit title: Comparison</a:t>
            </a:r>
          </a:p>
        </p:txBody>
      </p:sp>
      <p:sp>
        <p:nvSpPr>
          <p:cNvPr id="3" name="Text Placeholder 2">
            <a:extLst>
              <a:ext uri="{FF2B5EF4-FFF2-40B4-BE49-F238E27FC236}">
                <a16:creationId xmlns:a16="http://schemas.microsoft.com/office/drawing/2014/main" id="{A97943C8-2E58-46B7-BB78-69936D29A657}"/>
              </a:ext>
            </a:extLst>
          </p:cNvPr>
          <p:cNvSpPr>
            <a:spLocks noGrp="1"/>
          </p:cNvSpPr>
          <p:nvPr>
            <p:ph type="body" idx="1" hasCustomPrompt="1"/>
          </p:nvPr>
        </p:nvSpPr>
        <p:spPr>
          <a:xfrm>
            <a:off x="638176" y="1167905"/>
            <a:ext cx="535781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1 head</a:t>
            </a:r>
          </a:p>
        </p:txBody>
      </p:sp>
      <p:sp>
        <p:nvSpPr>
          <p:cNvPr id="4" name="Content Placeholder 3">
            <a:extLst>
              <a:ext uri="{FF2B5EF4-FFF2-40B4-BE49-F238E27FC236}">
                <a16:creationId xmlns:a16="http://schemas.microsoft.com/office/drawing/2014/main" id="{EFDA34BC-A09D-42A2-BEE6-A2169B3B5448}"/>
              </a:ext>
            </a:extLst>
          </p:cNvPr>
          <p:cNvSpPr>
            <a:spLocks noGrp="1"/>
          </p:cNvSpPr>
          <p:nvPr>
            <p:ph sz="half" idx="2" hasCustomPrompt="1"/>
          </p:nvPr>
        </p:nvSpPr>
        <p:spPr>
          <a:xfrm>
            <a:off x="638176" y="1991817"/>
            <a:ext cx="5357812"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1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BC18036-3872-4576-9EA7-9CC17CDC1A02}"/>
              </a:ext>
            </a:extLst>
          </p:cNvPr>
          <p:cNvSpPr>
            <a:spLocks noGrp="1"/>
          </p:cNvSpPr>
          <p:nvPr>
            <p:ph type="body" sz="quarter" idx="3" hasCustomPrompt="1"/>
          </p:nvPr>
        </p:nvSpPr>
        <p:spPr>
          <a:xfrm>
            <a:off x="6170612" y="1167905"/>
            <a:ext cx="5411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Comparison 2 head</a:t>
            </a:r>
          </a:p>
        </p:txBody>
      </p:sp>
      <p:sp>
        <p:nvSpPr>
          <p:cNvPr id="6" name="Content Placeholder 5">
            <a:extLst>
              <a:ext uri="{FF2B5EF4-FFF2-40B4-BE49-F238E27FC236}">
                <a16:creationId xmlns:a16="http://schemas.microsoft.com/office/drawing/2014/main" id="{B37A7CF3-F993-4581-A10C-4E3B2216D440}"/>
              </a:ext>
            </a:extLst>
          </p:cNvPr>
          <p:cNvSpPr>
            <a:spLocks noGrp="1"/>
          </p:cNvSpPr>
          <p:nvPr>
            <p:ph sz="quarter" idx="4" hasCustomPrompt="1"/>
          </p:nvPr>
        </p:nvSpPr>
        <p:spPr>
          <a:xfrm>
            <a:off x="6170612" y="1991817"/>
            <a:ext cx="5411788" cy="3684588"/>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dirty="0"/>
              <a:t>Click to edit Comparison 2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6336970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SEP Title Only">
    <p:spTree>
      <p:nvGrpSpPr>
        <p:cNvPr id="1" name=""/>
        <p:cNvGrpSpPr/>
        <p:nvPr/>
      </p:nvGrpSpPr>
      <p:grpSpPr>
        <a:xfrm>
          <a:off x="0" y="0"/>
          <a:ext cx="0" cy="0"/>
          <a:chOff x="0" y="0"/>
          <a:chExt cx="0" cy="0"/>
        </a:xfrm>
      </p:grpSpPr>
      <p:sp>
        <p:nvSpPr>
          <p:cNvPr id="7" name="Slide Number Placeholder 5" descr="Slide number">
            <a:extLst>
              <a:ext uri="{FF2B5EF4-FFF2-40B4-BE49-F238E27FC236}">
                <a16:creationId xmlns:a16="http://schemas.microsoft.com/office/drawing/2014/main" id="{4D9458F7-9707-486D-A49C-16642C40ED39}"/>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itle Placeholder 1">
            <a:extLst>
              <a:ext uri="{FF2B5EF4-FFF2-40B4-BE49-F238E27FC236}">
                <a16:creationId xmlns:a16="http://schemas.microsoft.com/office/drawing/2014/main" id="{38FDDEB1-0D88-4419-8F6A-851C52DF9E9F}"/>
              </a:ext>
            </a:extLst>
          </p:cNvPr>
          <p:cNvSpPr>
            <a:spLocks noGrp="1"/>
          </p:cNvSpPr>
          <p:nvPr>
            <p:ph type="title" hasCustomPrompt="1"/>
          </p:nvPr>
        </p:nvSpPr>
        <p:spPr>
          <a:xfrm>
            <a:off x="638175" y="0"/>
            <a:ext cx="10944225" cy="672111"/>
          </a:xfrm>
          <a:prstGeom prst="rect">
            <a:avLst/>
          </a:prstGeom>
          <a:effectLst/>
        </p:spPr>
        <p:txBody>
          <a:bodyPr vert="horz" lIns="0" tIns="0" rIns="0" bIns="0" rtlCol="0" anchor="b">
            <a:noAutofit/>
          </a:bodyPr>
          <a:lstStyle>
            <a:lvl1pPr>
              <a:defRPr/>
            </a:lvl1pPr>
          </a:lstStyle>
          <a:p>
            <a:r>
              <a:rPr lang="en-US" dirty="0"/>
              <a:t>Click to edit title: Blank Slide</a:t>
            </a:r>
          </a:p>
        </p:txBody>
      </p:sp>
    </p:spTree>
    <p:extLst>
      <p:ext uri="{BB962C8B-B14F-4D97-AF65-F5344CB8AC3E}">
        <p14:creationId xmlns:p14="http://schemas.microsoft.com/office/powerpoint/2010/main" val="115685490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OSEP Blank">
    <p:spTree>
      <p:nvGrpSpPr>
        <p:cNvPr id="1" name=""/>
        <p:cNvGrpSpPr/>
        <p:nvPr/>
      </p:nvGrpSpPr>
      <p:grpSpPr>
        <a:xfrm>
          <a:off x="0" y="0"/>
          <a:ext cx="0" cy="0"/>
          <a:chOff x="0" y="0"/>
          <a:chExt cx="0" cy="0"/>
        </a:xfrm>
      </p:grpSpPr>
      <p:sp>
        <p:nvSpPr>
          <p:cNvPr id="6" name="Slide Number Placeholder 5" descr="Slide number">
            <a:extLst>
              <a:ext uri="{FF2B5EF4-FFF2-40B4-BE49-F238E27FC236}">
                <a16:creationId xmlns:a16="http://schemas.microsoft.com/office/drawing/2014/main" id="{4AF364BE-B342-4A94-9B81-AE140878C62F}"/>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493150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SEP Content with Caption">
    <p:spTree>
      <p:nvGrpSpPr>
        <p:cNvPr id="1" name=""/>
        <p:cNvGrpSpPr/>
        <p:nvPr/>
      </p:nvGrpSpPr>
      <p:grpSpPr>
        <a:xfrm>
          <a:off x="0" y="0"/>
          <a:ext cx="0" cy="0"/>
          <a:chOff x="0" y="0"/>
          <a:chExt cx="0" cy="0"/>
        </a:xfrm>
      </p:grpSpPr>
      <p:sp>
        <p:nvSpPr>
          <p:cNvPr id="10" name="Slide Number Placeholder 5" descr="Slide number">
            <a:extLst>
              <a:ext uri="{FF2B5EF4-FFF2-40B4-BE49-F238E27FC236}">
                <a16:creationId xmlns:a16="http://schemas.microsoft.com/office/drawing/2014/main" id="{2AD3A5EF-E03C-426C-8D47-77888598FC73}"/>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5" name="Text Placeholder 4">
            <a:extLst>
              <a:ext uri="{FF2B5EF4-FFF2-40B4-BE49-F238E27FC236}">
                <a16:creationId xmlns:a16="http://schemas.microsoft.com/office/drawing/2014/main" id="{FF5A315C-57C9-42E3-8B89-F845F852E1C4}"/>
              </a:ext>
            </a:extLst>
          </p:cNvPr>
          <p:cNvSpPr>
            <a:spLocks noGrp="1"/>
          </p:cNvSpPr>
          <p:nvPr>
            <p:ph type="body" sz="quarter" idx="14" hasCustomPrompt="1"/>
          </p:nvPr>
        </p:nvSpPr>
        <p:spPr>
          <a:xfrm>
            <a:off x="640080" y="0"/>
            <a:ext cx="10972800" cy="672111"/>
          </a:xfrm>
        </p:spPr>
        <p:txBody>
          <a:bodyPr lIns="0" tIns="0" rIns="0" bIns="0" anchor="b" anchorCtr="0">
            <a:normAutofit/>
          </a:bodyPr>
          <a:lstStyle>
            <a:lvl1pPr marL="0" indent="0">
              <a:buNone/>
              <a:defRPr sz="4000">
                <a:solidFill>
                  <a:schemeClr val="bg1"/>
                </a:solidFill>
              </a:defRPr>
            </a:lvl1pPr>
            <a:lvl2pPr marL="457200" indent="0">
              <a:buNone/>
              <a:defRPr sz="4000">
                <a:solidFill>
                  <a:schemeClr val="bg1"/>
                </a:solidFill>
              </a:defRPr>
            </a:lvl2pPr>
            <a:lvl3pPr marL="914400" indent="0">
              <a:buNone/>
              <a:defRPr sz="4000">
                <a:solidFill>
                  <a:schemeClr val="bg1"/>
                </a:solidFill>
              </a:defRPr>
            </a:lvl3pPr>
            <a:lvl4pPr marL="1314450" indent="0">
              <a:buNone/>
              <a:defRPr sz="4000">
                <a:solidFill>
                  <a:schemeClr val="bg1"/>
                </a:solidFill>
              </a:defRPr>
            </a:lvl4pPr>
            <a:lvl5pPr marL="1600200" indent="0">
              <a:buNone/>
              <a:defRPr sz="4000">
                <a:solidFill>
                  <a:schemeClr val="bg1"/>
                </a:solidFill>
              </a:defRPr>
            </a:lvl5pPr>
          </a:lstStyle>
          <a:p>
            <a:pPr lvl="0"/>
            <a:r>
              <a:rPr lang="en-US" dirty="0"/>
              <a:t>Click to edit Title: Caption and Content</a:t>
            </a:r>
          </a:p>
        </p:txBody>
      </p:sp>
      <p:sp>
        <p:nvSpPr>
          <p:cNvPr id="4" name="Text Placeholder 3">
            <a:extLst>
              <a:ext uri="{FF2B5EF4-FFF2-40B4-BE49-F238E27FC236}">
                <a16:creationId xmlns:a16="http://schemas.microsoft.com/office/drawing/2014/main" id="{E2EA7CFC-5AFD-449A-AA6A-E3A1B413E74D}"/>
              </a:ext>
            </a:extLst>
          </p:cNvPr>
          <p:cNvSpPr>
            <a:spLocks noGrp="1"/>
          </p:cNvSpPr>
          <p:nvPr>
            <p:ph type="body" sz="half" idx="2" hasCustomPrompt="1"/>
          </p:nvPr>
        </p:nvSpPr>
        <p:spPr>
          <a:xfrm>
            <a:off x="638176" y="1143000"/>
            <a:ext cx="2714624" cy="4725988"/>
          </a:xfrm>
          <a:prstGeom prst="rect">
            <a:avLst/>
          </a:prstGeom>
        </p:spPr>
        <p:txBody>
          <a:bodyPr>
            <a:normAutofit/>
          </a:bodyPr>
          <a:lstStyle>
            <a:lvl1pPr marL="0" indent="0">
              <a:buNone/>
              <a:defRPr sz="1800">
                <a:solidFill>
                  <a:srgbClr val="375A7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a:t>
            </a:r>
          </a:p>
        </p:txBody>
      </p:sp>
      <p:sp>
        <p:nvSpPr>
          <p:cNvPr id="3" name="Content Placeholder 2">
            <a:extLst>
              <a:ext uri="{FF2B5EF4-FFF2-40B4-BE49-F238E27FC236}">
                <a16:creationId xmlns:a16="http://schemas.microsoft.com/office/drawing/2014/main" id="{2FAA3630-DA43-46D5-941C-DEA5A942F880}"/>
              </a:ext>
            </a:extLst>
          </p:cNvPr>
          <p:cNvSpPr>
            <a:spLocks noGrp="1"/>
          </p:cNvSpPr>
          <p:nvPr>
            <p:ph idx="1" hasCustomPrompt="1"/>
          </p:nvPr>
        </p:nvSpPr>
        <p:spPr>
          <a:xfrm>
            <a:off x="3810000" y="1143000"/>
            <a:ext cx="7545388" cy="4718050"/>
          </a:xfrm>
          <a:prstGeom prst="rect">
            <a:avLst/>
          </a:prstGeom>
        </p:spPr>
        <p:txBody>
          <a:bodyPr/>
          <a:lstStyle>
            <a:lvl1pPr marL="457200" indent="-457200">
              <a:buClr>
                <a:srgbClr val="2CA34E"/>
              </a:buClr>
              <a:defRPr sz="3200"/>
            </a:lvl1pPr>
            <a:lvl2pPr marL="685800" indent="-228600">
              <a:buClr>
                <a:srgbClr val="2CA34E"/>
              </a:buClr>
              <a:defRPr sz="2800"/>
            </a:lvl2pPr>
            <a:lvl3pPr>
              <a:buClr>
                <a:srgbClr val="2CA34E"/>
              </a:buClr>
              <a:defRPr sz="2400"/>
            </a:lvl3pPr>
            <a:lvl4pPr>
              <a:buClr>
                <a:srgbClr val="2CA34E"/>
              </a:buClr>
              <a:defRPr sz="2000"/>
            </a:lvl4pPr>
            <a:lvl5pPr>
              <a:buClr>
                <a:srgbClr val="2CA34E"/>
              </a:buClr>
              <a:defRPr sz="2000"/>
            </a:lvl5pPr>
            <a:lvl6pPr>
              <a:defRPr sz="2000"/>
            </a:lvl6pPr>
            <a:lvl7pPr>
              <a:defRPr sz="2000"/>
            </a:lvl7pPr>
            <a:lvl8pPr>
              <a:defRPr sz="2000"/>
            </a:lvl8pPr>
            <a:lvl9pPr>
              <a:defRPr sz="2000"/>
            </a:lvl9pPr>
          </a:lstStyle>
          <a:p>
            <a:pPr lvl="0"/>
            <a:r>
              <a:rPr lang="en-US" dirty="0"/>
              <a:t>Click to edit Content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4577788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SEP Picture with Caption">
    <p:spTree>
      <p:nvGrpSpPr>
        <p:cNvPr id="1" name=""/>
        <p:cNvGrpSpPr/>
        <p:nvPr/>
      </p:nvGrpSpPr>
      <p:grpSpPr>
        <a:xfrm>
          <a:off x="0" y="0"/>
          <a:ext cx="0" cy="0"/>
          <a:chOff x="0" y="0"/>
          <a:chExt cx="0" cy="0"/>
        </a:xfrm>
      </p:grpSpPr>
      <p:sp>
        <p:nvSpPr>
          <p:cNvPr id="9" name="Slide Number Placeholder 5" descr="Slide number">
            <a:extLst>
              <a:ext uri="{FF2B5EF4-FFF2-40B4-BE49-F238E27FC236}">
                <a16:creationId xmlns:a16="http://schemas.microsoft.com/office/drawing/2014/main" id="{286CC856-5F3B-4541-B8B4-E7AF35261008}"/>
              </a:ext>
            </a:extLst>
          </p:cNvPr>
          <p:cNvSpPr txBox="1">
            <a:spLocks/>
          </p:cNvSpPr>
          <p:nvPr userDrawn="1"/>
        </p:nvSpPr>
        <p:spPr bwMode="white">
          <a:xfrm>
            <a:off x="-3359" y="6172200"/>
            <a:ext cx="654148" cy="685800"/>
          </a:xfrm>
          <a:prstGeom prst="rect">
            <a:avLst/>
          </a:prstGeom>
        </p:spPr>
        <p:txBody>
          <a:bodyPr vert="horz" lIns="91440" tIns="45720" rIns="91440" bIns="45720" rtlCol="0" anchor="ctr"/>
          <a:lstStyle>
            <a:defPPr>
              <a:defRPr lang="en-US"/>
            </a:defPPr>
            <a:lvl1pPr marL="0" algn="ctr" defTabSz="457200" rtl="0" eaLnBrk="1" latinLnBrk="0" hangingPunct="1">
              <a:defRPr sz="1400" b="1" i="0" kern="120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57F1E4F-1CFF-5643-939E-02111984F565}" type="slidenum">
              <a:rPr lang="en-US" smtClean="0"/>
              <a:pPr/>
              <a:t>‹#›</a:t>
            </a:fld>
            <a:endParaRPr lang="en-US" dirty="0"/>
          </a:p>
        </p:txBody>
      </p:sp>
      <p:sp>
        <p:nvSpPr>
          <p:cNvPr id="2" name="Title 1">
            <a:extLst>
              <a:ext uri="{FF2B5EF4-FFF2-40B4-BE49-F238E27FC236}">
                <a16:creationId xmlns:a16="http://schemas.microsoft.com/office/drawing/2014/main" id="{E66B089B-8474-4A9D-81FB-4014BB9F3C06}"/>
              </a:ext>
            </a:extLst>
          </p:cNvPr>
          <p:cNvSpPr>
            <a:spLocks noGrp="1"/>
          </p:cNvSpPr>
          <p:nvPr>
            <p:ph type="title" hasCustomPrompt="1"/>
          </p:nvPr>
        </p:nvSpPr>
        <p:spPr bwMode="gray">
          <a:xfrm>
            <a:off x="839788" y="987424"/>
            <a:ext cx="3932237" cy="1069975"/>
          </a:xfrm>
          <a:prstGeom prst="rect">
            <a:avLst/>
          </a:prstGeom>
        </p:spPr>
        <p:txBody>
          <a:bodyPr anchor="b"/>
          <a:lstStyle>
            <a:lvl1pPr>
              <a:defRPr sz="3200">
                <a:solidFill>
                  <a:srgbClr val="2C506A"/>
                </a:solidFill>
              </a:defRPr>
            </a:lvl1pPr>
          </a:lstStyle>
          <a:p>
            <a:r>
              <a:rPr lang="en-US" dirty="0"/>
              <a:t>Click edit Master title style</a:t>
            </a:r>
          </a:p>
        </p:txBody>
      </p:sp>
      <p:sp>
        <p:nvSpPr>
          <p:cNvPr id="4" name="Text Placeholder 3">
            <a:extLst>
              <a:ext uri="{FF2B5EF4-FFF2-40B4-BE49-F238E27FC236}">
                <a16:creationId xmlns:a16="http://schemas.microsoft.com/office/drawing/2014/main" id="{33BA6967-2DC3-4055-96A7-39B922A326B5}"/>
              </a:ext>
            </a:extLst>
          </p:cNvPr>
          <p:cNvSpPr>
            <a:spLocks noGrp="1"/>
          </p:cNvSpPr>
          <p:nvPr>
            <p:ph type="body" sz="half" idx="2" hasCustomPrompt="1"/>
          </p:nvPr>
        </p:nvSpPr>
        <p:spPr bwMode="gray">
          <a:xfrm>
            <a:off x="839788" y="2286000"/>
            <a:ext cx="3932237" cy="3582988"/>
          </a:xfrm>
          <a:prstGeom prst="rect">
            <a:avLst/>
          </a:prstGeom>
        </p:spPr>
        <p:txBody>
          <a:bodyPr>
            <a:normAutofit/>
          </a:bodyPr>
          <a:lstStyle>
            <a:lvl1pPr marL="0" indent="0">
              <a:buNone/>
              <a:defRPr sz="1800">
                <a:solidFill>
                  <a:srgbClr val="2D87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Caption text</a:t>
            </a:r>
          </a:p>
        </p:txBody>
      </p:sp>
      <p:sp>
        <p:nvSpPr>
          <p:cNvPr id="3" name="Picture Placeholder 2">
            <a:extLst>
              <a:ext uri="{FF2B5EF4-FFF2-40B4-BE49-F238E27FC236}">
                <a16:creationId xmlns:a16="http://schemas.microsoft.com/office/drawing/2014/main" id="{2779BEC0-E3C9-428E-A09E-7E38D7E17B37}"/>
              </a:ext>
            </a:extLst>
          </p:cNvPr>
          <p:cNvSpPr>
            <a:spLocks noGrp="1"/>
          </p:cNvSpPr>
          <p:nvPr>
            <p:ph type="pic" idx="1"/>
          </p:nvPr>
        </p:nvSpPr>
        <p:spPr bwMode="gray">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41079870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wmf"/><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Header Box">
            <a:extLst>
              <a:ext uri="{FF2B5EF4-FFF2-40B4-BE49-F238E27FC236}">
                <a16:creationId xmlns:a16="http://schemas.microsoft.com/office/drawing/2014/main" id="{E7907DA4-0FAD-434F-8C7E-2AE42D528672}"/>
              </a:ext>
              <a:ext uri="{C183D7F6-B498-43B3-948B-1728B52AA6E4}">
                <adec:decorative xmlns:adec="http://schemas.microsoft.com/office/drawing/2017/decorative" val="1"/>
              </a:ext>
            </a:extLst>
          </p:cNvPr>
          <p:cNvSpPr/>
          <p:nvPr userDrawn="1"/>
        </p:nvSpPr>
        <p:spPr bwMode="gray">
          <a:xfrm>
            <a:off x="-3360" y="1"/>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Footer Box">
            <a:extLst>
              <a:ext uri="{FF2B5EF4-FFF2-40B4-BE49-F238E27FC236}">
                <a16:creationId xmlns:a16="http://schemas.microsoft.com/office/drawing/2014/main" id="{568199A8-B750-45E3-AB01-9FE9206C0C6D}"/>
              </a:ext>
              <a:ext uri="{C183D7F6-B498-43B3-948B-1728B52AA6E4}">
                <adec:decorative xmlns:adec="http://schemas.microsoft.com/office/drawing/2017/decorative" val="1"/>
              </a:ext>
            </a:extLst>
          </p:cNvPr>
          <p:cNvSpPr/>
          <p:nvPr userDrawn="1"/>
        </p:nvSpPr>
        <p:spPr bwMode="gray">
          <a:xfrm>
            <a:off x="-3361" y="6172200"/>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solidFill>
                <a:schemeClr val="bg1"/>
              </a:solidFill>
              <a:latin typeface="Century Gothic" panose="020B0502020202020204" pitchFamily="34" charset="0"/>
            </a:endParaRPr>
          </a:p>
        </p:txBody>
      </p:sp>
      <p:sp>
        <p:nvSpPr>
          <p:cNvPr id="16" name="Slide Number Placeholder 5" descr="Slide number">
            <a:extLst>
              <a:ext uri="{FF2B5EF4-FFF2-40B4-BE49-F238E27FC236}">
                <a16:creationId xmlns:a16="http://schemas.microsoft.com/office/drawing/2014/main" id="{6671BBBF-DB32-41B6-98AC-B5A2F6925702}"/>
              </a:ext>
            </a:extLst>
          </p:cNvPr>
          <p:cNvSpPr>
            <a:spLocks noGrp="1"/>
          </p:cNvSpPr>
          <p:nvPr>
            <p:ph type="sldNum" sz="quarter" idx="4"/>
          </p:nvPr>
        </p:nvSpPr>
        <p:spPr bwMode="white">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15" name="Title Placeholder 1">
            <a:extLst>
              <a:ext uri="{FF2B5EF4-FFF2-40B4-BE49-F238E27FC236}">
                <a16:creationId xmlns:a16="http://schemas.microsoft.com/office/drawing/2014/main" id="{FB0DF862-988D-47B3-98A2-64A6895CEDF7}"/>
              </a:ext>
            </a:extLst>
          </p:cNvPr>
          <p:cNvSpPr>
            <a:spLocks noGrp="1"/>
          </p:cNvSpPr>
          <p:nvPr>
            <p:ph type="title"/>
          </p:nvPr>
        </p:nvSpPr>
        <p:spPr bwMode="white">
          <a:xfrm>
            <a:off x="638175" y="0"/>
            <a:ext cx="10944225" cy="672111"/>
          </a:xfrm>
          <a:prstGeom prst="rect">
            <a:avLst/>
          </a:prstGeom>
          <a:effectLst/>
        </p:spPr>
        <p:txBody>
          <a:bodyPr vert="horz" lIns="0" tIns="0" rIns="0" bIns="0" rtlCol="0" anchor="b">
            <a:noAutofit/>
          </a:bodyPr>
          <a:lstStyle/>
          <a:p>
            <a:r>
              <a:rPr lang="en-US"/>
              <a:t>Click to edit Master title style</a:t>
            </a:r>
            <a:endParaRPr lang="en-US" dirty="0"/>
          </a:p>
        </p:txBody>
      </p:sp>
      <p:sp>
        <p:nvSpPr>
          <p:cNvPr id="18" name="Text Placeholder 2">
            <a:extLst>
              <a:ext uri="{FF2B5EF4-FFF2-40B4-BE49-F238E27FC236}">
                <a16:creationId xmlns:a16="http://schemas.microsoft.com/office/drawing/2014/main" id="{3FA57E29-B688-45F6-91D1-FCD6B0D66B6C}"/>
              </a:ext>
            </a:extLst>
          </p:cNvPr>
          <p:cNvSpPr>
            <a:spLocks noGrp="1"/>
          </p:cNvSpPr>
          <p:nvPr>
            <p:ph type="body" idx="1"/>
          </p:nvPr>
        </p:nvSpPr>
        <p:spPr bwMode="gray">
          <a:xfrm>
            <a:off x="650789" y="1143000"/>
            <a:ext cx="10931611" cy="4572000"/>
          </a:xfrm>
          <a:prstGeom prst="rect">
            <a:avLst/>
          </a:prstGeom>
          <a:effectLst/>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ED Seal">
            <a:extLst>
              <a:ext uri="{FF2B5EF4-FFF2-40B4-BE49-F238E27FC236}">
                <a16:creationId xmlns:a16="http://schemas.microsoft.com/office/drawing/2014/main" id="{A01ACA3F-BD12-49B8-8EFD-BDBCDC75C774}"/>
              </a:ext>
              <a:ext uri="{C183D7F6-B498-43B3-948B-1728B52AA6E4}">
                <adec:decorative xmlns:adec="http://schemas.microsoft.com/office/drawing/2017/decorative" val="1"/>
              </a:ext>
            </a:extLst>
          </p:cNvPr>
          <p:cNvPicPr>
            <a:picLocks noChangeAspect="1"/>
          </p:cNvPicPr>
          <p:nvPr userDrawn="1"/>
        </p:nvPicPr>
        <p:blipFill>
          <a:blip r:embed="rId14" cstate="print">
            <a:alphaModFix/>
            <a:extLst>
              <a:ext uri="{28A0092B-C50C-407E-A947-70E740481C1C}">
                <a14:useLocalDpi xmlns:a14="http://schemas.microsoft.com/office/drawing/2010/main"/>
              </a:ext>
            </a:extLst>
          </a:blip>
          <a:stretch>
            <a:fillRect/>
          </a:stretch>
        </p:blipFill>
        <p:spPr>
          <a:xfrm>
            <a:off x="11557998" y="6241185"/>
            <a:ext cx="548637" cy="547827"/>
          </a:xfrm>
          <a:prstGeom prst="rect">
            <a:avLst/>
          </a:prstGeom>
          <a:ln>
            <a:noFill/>
          </a:ln>
          <a:effectLst/>
        </p:spPr>
      </p:pic>
      <p:grpSp>
        <p:nvGrpSpPr>
          <p:cNvPr id="17" name="Group 16">
            <a:extLst>
              <a:ext uri="{FF2B5EF4-FFF2-40B4-BE49-F238E27FC236}">
                <a16:creationId xmlns:a16="http://schemas.microsoft.com/office/drawing/2014/main" id="{447B1D10-21B6-459B-9814-AEA24F4FC435}"/>
              </a:ext>
              <a:ext uri="{C183D7F6-B498-43B3-948B-1728B52AA6E4}">
                <adec:decorative xmlns:adec="http://schemas.microsoft.com/office/drawing/2017/decorative" val="1"/>
              </a:ext>
            </a:extLst>
          </p:cNvPr>
          <p:cNvGrpSpPr/>
          <p:nvPr userDrawn="1"/>
        </p:nvGrpSpPr>
        <p:grpSpPr bwMode="white">
          <a:xfrm>
            <a:off x="6596448" y="6321441"/>
            <a:ext cx="4757352" cy="457200"/>
            <a:chOff x="6596448" y="6321441"/>
            <a:chExt cx="4757352" cy="457200"/>
          </a:xfrm>
        </p:grpSpPr>
        <p:sp>
          <p:nvSpPr>
            <p:cNvPr id="22" name="Footer Placeholder 4">
              <a:extLst>
                <a:ext uri="{FF2B5EF4-FFF2-40B4-BE49-F238E27FC236}">
                  <a16:creationId xmlns:a16="http://schemas.microsoft.com/office/drawing/2014/main" id="{D90578AF-1139-44ED-94B3-BFDFF2DB673F}"/>
                </a:ext>
                <a:ext uri="{C183D7F6-B498-43B3-948B-1728B52AA6E4}">
                  <adec:decorative xmlns:adec="http://schemas.microsoft.com/office/drawing/2017/decorative" val="1"/>
                </a:ext>
              </a:extLst>
            </p:cNvPr>
            <p:cNvSpPr txBox="1">
              <a:spLocks/>
            </p:cNvSpPr>
            <p:nvPr userDrawn="1"/>
          </p:nvSpPr>
          <p:spPr bwMode="white">
            <a:xfrm>
              <a:off x="7975326" y="6348113"/>
              <a:ext cx="3378474" cy="365760"/>
            </a:xfrm>
            <a:prstGeom prst="rect">
              <a:avLst/>
            </a:prstGeom>
            <a:noFill/>
            <a:ln>
              <a:noFill/>
            </a:ln>
            <a:effectLst/>
          </p:spPr>
          <p:txBody>
            <a:bodyPr vert="horz" lIns="45720" tIns="0" rIns="45720" bIns="0" rtlCol="0" anchor="ctr" anchorCtr="0"/>
            <a:lstStyle>
              <a:defPPr>
                <a:defRPr lang="en-US"/>
              </a:defPPr>
              <a:lvl1pPr marL="0" algn="l" defTabSz="457200" rtl="0" eaLnBrk="1" latinLnBrk="0" hangingPunct="1">
                <a:lnSpc>
                  <a:spcPct val="100000"/>
                </a:lnSpc>
                <a:defRPr sz="1000" b="1" i="0" kern="0" cap="small" spc="20" baseline="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t>Office of Special Education Programs</a:t>
              </a:r>
            </a:p>
            <a:p>
              <a:r>
                <a:rPr lang="en-US" b="0" dirty="0"/>
                <a:t>Office of Special Education and Rehabilitative Services</a:t>
              </a:r>
            </a:p>
          </p:txBody>
        </p:sp>
        <p:cxnSp>
          <p:nvCxnSpPr>
            <p:cNvPr id="23" name="Straight Connector 22">
              <a:extLst>
                <a:ext uri="{FF2B5EF4-FFF2-40B4-BE49-F238E27FC236}">
                  <a16:creationId xmlns:a16="http://schemas.microsoft.com/office/drawing/2014/main" id="{AF83FEFF-3E03-48BE-869D-D2056DC9AEFB}"/>
                </a:ext>
                <a:ext uri="{C183D7F6-B498-43B3-948B-1728B52AA6E4}">
                  <adec:decorative xmlns:adec="http://schemas.microsoft.com/office/drawing/2017/decorative" val="1"/>
                </a:ext>
              </a:extLst>
            </p:cNvPr>
            <p:cNvCxnSpPr>
              <a:cxnSpLocks/>
            </p:cNvCxnSpPr>
            <p:nvPr userDrawn="1"/>
          </p:nvCxnSpPr>
          <p:spPr bwMode="white">
            <a:xfrm>
              <a:off x="7926859" y="6341282"/>
              <a:ext cx="0" cy="36576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Box 23" descr="OSERS">
              <a:extLst>
                <a:ext uri="{FF2B5EF4-FFF2-40B4-BE49-F238E27FC236}">
                  <a16:creationId xmlns:a16="http://schemas.microsoft.com/office/drawing/2014/main" id="{2357A4C5-C69C-469F-85DC-5A702CFE13CC}"/>
                </a:ext>
              </a:extLst>
            </p:cNvPr>
            <p:cNvSpPr txBox="1"/>
            <p:nvPr userDrawn="1"/>
          </p:nvSpPr>
          <p:spPr bwMode="white">
            <a:xfrm>
              <a:off x="6596448" y="6321441"/>
              <a:ext cx="1245048" cy="457200"/>
            </a:xfrm>
            <a:prstGeom prst="rect">
              <a:avLst/>
            </a:prstGeom>
            <a:noFill/>
          </p:spPr>
          <p:txBody>
            <a:bodyPr wrap="square" lIns="0" tIns="0" rIns="0" bIns="0" rtlCol="0" anchor="ctr">
              <a:noAutofit/>
            </a:bodyPr>
            <a:lstStyle/>
            <a:p>
              <a:pPr algn="r">
                <a:lnSpc>
                  <a:spcPct val="85000"/>
                </a:lnSpc>
              </a:pPr>
              <a:r>
                <a:rPr lang="en-US" sz="3600" b="0" spc="0" baseline="0" dirty="0">
                  <a:solidFill>
                    <a:schemeClr val="bg1"/>
                  </a:solidFill>
                  <a:latin typeface="Century Gothic" panose="020B0502020202020204" pitchFamily="34" charset="0"/>
                </a:rPr>
                <a:t>OSEP</a:t>
              </a:r>
              <a:endParaRPr lang="en-US" sz="3200" b="0" spc="0" baseline="0"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1148446747"/>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Lst>
  <p:transition>
    <p:fade/>
  </p:transition>
  <p:hf hdr="0" ftr="0" dt="0"/>
  <p:txStyles>
    <p:titleStyle>
      <a:lvl1pPr algn="l" defTabSz="914400" rtl="0" eaLnBrk="1" latinLnBrk="0" hangingPunct="1">
        <a:lnSpc>
          <a:spcPct val="90000"/>
        </a:lnSpc>
        <a:spcBef>
          <a:spcPct val="0"/>
        </a:spcBef>
        <a:buNone/>
        <a:defRPr sz="4000" kern="1200">
          <a:solidFill>
            <a:schemeClr val="bg1"/>
          </a:solidFill>
          <a:latin typeface="Century Gothic" panose="020B0502020202020204" pitchFamily="34" charset="0"/>
          <a:ea typeface="+mj-ea"/>
          <a:cs typeface="+mj-cs"/>
        </a:defRPr>
      </a:lvl1pPr>
    </p:titleStyle>
    <p:bodyStyle>
      <a:lvl1pPr marL="342900" indent="-342900" algn="l" defTabSz="914400" rtl="0" eaLnBrk="1" latinLnBrk="0" hangingPunct="1">
        <a:lnSpc>
          <a:spcPct val="100000"/>
        </a:lnSpc>
        <a:spcBef>
          <a:spcPts val="2400"/>
        </a:spcBef>
        <a:buClr>
          <a:srgbClr val="6EC940"/>
        </a:buClr>
        <a:buFont typeface="Wingdings 3" panose="05040102010807070707" pitchFamily="18" charset="2"/>
        <a:buChar char=""/>
        <a:defRPr sz="2800" kern="1200">
          <a:solidFill>
            <a:srgbClr val="345065"/>
          </a:solidFill>
          <a:latin typeface="Century Gothic" panose="020B0502020202020204" pitchFamily="34" charset="0"/>
          <a:ea typeface="+mn-ea"/>
          <a:cs typeface="+mn-cs"/>
        </a:defRPr>
      </a:lvl1pPr>
      <a:lvl2pPr marL="685800" indent="-228600" algn="l" defTabSz="914400" rtl="0" eaLnBrk="1" latinLnBrk="0" hangingPunct="1">
        <a:lnSpc>
          <a:spcPct val="100000"/>
        </a:lnSpc>
        <a:spcBef>
          <a:spcPts val="1200"/>
        </a:spcBef>
        <a:buClr>
          <a:srgbClr val="6EC940"/>
        </a:buClr>
        <a:buFont typeface="Arial" panose="020B0604020202020204" pitchFamily="34" charset="0"/>
        <a:buChar char="•"/>
        <a:defRPr sz="2400" kern="1200">
          <a:solidFill>
            <a:srgbClr val="345065"/>
          </a:solidFill>
          <a:latin typeface="Century Gothic" panose="020B0502020202020204" pitchFamily="34" charset="0"/>
          <a:ea typeface="+mn-ea"/>
          <a:cs typeface="+mn-cs"/>
        </a:defRPr>
      </a:lvl2pPr>
      <a:lvl3pPr marL="1085850" indent="-171450" algn="l" defTabSz="914400" rtl="0" eaLnBrk="1" latinLnBrk="0" hangingPunct="1">
        <a:lnSpc>
          <a:spcPct val="100000"/>
        </a:lnSpc>
        <a:spcBef>
          <a:spcPts val="600"/>
        </a:spcBef>
        <a:buClr>
          <a:srgbClr val="6EC940"/>
        </a:buClr>
        <a:buFont typeface="Arial" panose="020B0604020202020204" pitchFamily="34" charset="0"/>
        <a:buChar char="•"/>
        <a:defRPr sz="2000" kern="1200">
          <a:solidFill>
            <a:srgbClr val="345065"/>
          </a:solidFill>
          <a:latin typeface="Century Gothic" panose="020B0502020202020204" pitchFamily="34" charset="0"/>
          <a:ea typeface="+mn-ea"/>
          <a:cs typeface="+mn-cs"/>
        </a:defRPr>
      </a:lvl3pPr>
      <a:lvl4pPr marL="148590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4pPr>
      <a:lvl5pPr marL="177165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Box">
            <a:extLst>
              <a:ext uri="{FF2B5EF4-FFF2-40B4-BE49-F238E27FC236}">
                <a16:creationId xmlns:a16="http://schemas.microsoft.com/office/drawing/2014/main" id="{568199A8-B750-45E3-AB01-9FE9206C0C6D}"/>
              </a:ext>
              <a:ext uri="{C183D7F6-B498-43B3-948B-1728B52AA6E4}">
                <adec:decorative xmlns:adec="http://schemas.microsoft.com/office/drawing/2017/decorative" val="1"/>
              </a:ext>
            </a:extLst>
          </p:cNvPr>
          <p:cNvSpPr/>
          <p:nvPr userDrawn="1"/>
        </p:nvSpPr>
        <p:spPr bwMode="gray">
          <a:xfrm>
            <a:off x="-3361" y="6172200"/>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solidFill>
                <a:schemeClr val="bg1"/>
              </a:solidFill>
              <a:latin typeface="Century Gothic" panose="020B0502020202020204" pitchFamily="34" charset="0"/>
            </a:endParaRPr>
          </a:p>
        </p:txBody>
      </p:sp>
      <p:sp>
        <p:nvSpPr>
          <p:cNvPr id="13" name="Header Box">
            <a:extLst>
              <a:ext uri="{FF2B5EF4-FFF2-40B4-BE49-F238E27FC236}">
                <a16:creationId xmlns:a16="http://schemas.microsoft.com/office/drawing/2014/main" id="{E7907DA4-0FAD-434F-8C7E-2AE42D528672}"/>
              </a:ext>
              <a:ext uri="{C183D7F6-B498-43B3-948B-1728B52AA6E4}">
                <adec:decorative xmlns:adec="http://schemas.microsoft.com/office/drawing/2017/decorative" val="1"/>
              </a:ext>
            </a:extLst>
          </p:cNvPr>
          <p:cNvSpPr/>
          <p:nvPr userDrawn="1"/>
        </p:nvSpPr>
        <p:spPr bwMode="gray">
          <a:xfrm>
            <a:off x="-3360" y="1"/>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4" name="Picture 13">
            <a:extLst>
              <a:ext uri="{FF2B5EF4-FFF2-40B4-BE49-F238E27FC236}">
                <a16:creationId xmlns:a16="http://schemas.microsoft.com/office/drawing/2014/main" id="{3C3D12C7-992F-4324-A72C-E469F42F7FCB}"/>
              </a:ext>
              <a:ext uri="{C183D7F6-B498-43B3-948B-1728B52AA6E4}">
                <adec:decorative xmlns:adec="http://schemas.microsoft.com/office/drawing/2017/decorative" val="1"/>
              </a:ext>
            </a:extLst>
          </p:cNvPr>
          <p:cNvPicPr>
            <a:picLocks noChangeAspect="1"/>
          </p:cNvPicPr>
          <p:nvPr userDrawn="1"/>
        </p:nvPicPr>
        <p:blipFill rotWithShape="1">
          <a:blip r:embed="rId14" cstate="print">
            <a:extLst>
              <a:ext uri="{28A0092B-C50C-407E-A947-70E740481C1C}">
                <a14:useLocalDpi xmlns:a14="http://schemas.microsoft.com/office/drawing/2010/main"/>
              </a:ext>
            </a:extLst>
          </a:blip>
          <a:srcRect b="24708"/>
          <a:stretch/>
        </p:blipFill>
        <p:spPr>
          <a:xfrm>
            <a:off x="11235634" y="73902"/>
            <a:ext cx="871001" cy="548640"/>
          </a:xfrm>
          <a:prstGeom prst="rect">
            <a:avLst/>
          </a:prstGeom>
        </p:spPr>
      </p:pic>
      <p:sp>
        <p:nvSpPr>
          <p:cNvPr id="16" name="Slide Number Placeholder 5" descr="Slide number">
            <a:extLst>
              <a:ext uri="{FF2B5EF4-FFF2-40B4-BE49-F238E27FC236}">
                <a16:creationId xmlns:a16="http://schemas.microsoft.com/office/drawing/2014/main" id="{6671BBBF-DB32-41B6-98AC-B5A2F6925702}"/>
              </a:ext>
            </a:extLst>
          </p:cNvPr>
          <p:cNvSpPr>
            <a:spLocks noGrp="1"/>
          </p:cNvSpPr>
          <p:nvPr>
            <p:ph type="sldNum" sz="quarter" idx="4"/>
          </p:nvPr>
        </p:nvSpPr>
        <p:spPr bwMode="white">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15" name="Title Placeholder 1">
            <a:extLst>
              <a:ext uri="{FF2B5EF4-FFF2-40B4-BE49-F238E27FC236}">
                <a16:creationId xmlns:a16="http://schemas.microsoft.com/office/drawing/2014/main" id="{FB0DF862-988D-47B3-98A2-64A6895CEDF7}"/>
              </a:ext>
            </a:extLst>
          </p:cNvPr>
          <p:cNvSpPr>
            <a:spLocks noGrp="1"/>
          </p:cNvSpPr>
          <p:nvPr>
            <p:ph type="title"/>
          </p:nvPr>
        </p:nvSpPr>
        <p:spPr bwMode="white">
          <a:xfrm>
            <a:off x="638175" y="0"/>
            <a:ext cx="10512095" cy="672111"/>
          </a:xfrm>
          <a:prstGeom prst="rect">
            <a:avLst/>
          </a:prstGeom>
          <a:effectLst/>
        </p:spPr>
        <p:txBody>
          <a:bodyPr vert="horz" lIns="0" tIns="0" rIns="0" bIns="0" rtlCol="0" anchor="b">
            <a:noAutofit/>
          </a:bodyPr>
          <a:lstStyle/>
          <a:p>
            <a:r>
              <a:rPr lang="en-US" dirty="0"/>
              <a:t>Click to edit Master title style</a:t>
            </a:r>
          </a:p>
        </p:txBody>
      </p:sp>
      <p:sp>
        <p:nvSpPr>
          <p:cNvPr id="18" name="Text Placeholder 2">
            <a:extLst>
              <a:ext uri="{FF2B5EF4-FFF2-40B4-BE49-F238E27FC236}">
                <a16:creationId xmlns:a16="http://schemas.microsoft.com/office/drawing/2014/main" id="{3FA57E29-B688-45F6-91D1-FCD6B0D66B6C}"/>
              </a:ext>
            </a:extLst>
          </p:cNvPr>
          <p:cNvSpPr>
            <a:spLocks noGrp="1"/>
          </p:cNvSpPr>
          <p:nvPr>
            <p:ph type="body" idx="1"/>
          </p:nvPr>
        </p:nvSpPr>
        <p:spPr bwMode="gray">
          <a:xfrm>
            <a:off x="650789" y="1143000"/>
            <a:ext cx="10931611" cy="4572000"/>
          </a:xfrm>
          <a:prstGeom prst="rect">
            <a:avLst/>
          </a:prstGeom>
          <a:effectLst/>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ED Seal">
            <a:extLst>
              <a:ext uri="{FF2B5EF4-FFF2-40B4-BE49-F238E27FC236}">
                <a16:creationId xmlns:a16="http://schemas.microsoft.com/office/drawing/2014/main" id="{A01ACA3F-BD12-49B8-8EFD-BDBCDC75C774}"/>
              </a:ext>
              <a:ext uri="{C183D7F6-B498-43B3-948B-1728B52AA6E4}">
                <adec:decorative xmlns:adec="http://schemas.microsoft.com/office/drawing/2017/decorative" val="1"/>
              </a:ext>
            </a:extLst>
          </p:cNvPr>
          <p:cNvPicPr>
            <a:picLocks noChangeAspect="1"/>
          </p:cNvPicPr>
          <p:nvPr userDrawn="1"/>
        </p:nvPicPr>
        <p:blipFill>
          <a:blip r:embed="rId15" cstate="print">
            <a:alphaModFix/>
            <a:extLst>
              <a:ext uri="{28A0092B-C50C-407E-A947-70E740481C1C}">
                <a14:useLocalDpi xmlns:a14="http://schemas.microsoft.com/office/drawing/2010/main"/>
              </a:ext>
            </a:extLst>
          </a:blip>
          <a:stretch>
            <a:fillRect/>
          </a:stretch>
        </p:blipFill>
        <p:spPr>
          <a:xfrm>
            <a:off x="11557998" y="6241185"/>
            <a:ext cx="548637" cy="547827"/>
          </a:xfrm>
          <a:prstGeom prst="rect">
            <a:avLst/>
          </a:prstGeom>
          <a:ln>
            <a:noFill/>
          </a:ln>
          <a:effectLst/>
        </p:spPr>
      </p:pic>
      <p:grpSp>
        <p:nvGrpSpPr>
          <p:cNvPr id="17" name="Group 16">
            <a:extLst>
              <a:ext uri="{FF2B5EF4-FFF2-40B4-BE49-F238E27FC236}">
                <a16:creationId xmlns:a16="http://schemas.microsoft.com/office/drawing/2014/main" id="{447B1D10-21B6-459B-9814-AEA24F4FC435}"/>
              </a:ext>
              <a:ext uri="{C183D7F6-B498-43B3-948B-1728B52AA6E4}">
                <adec:decorative xmlns:adec="http://schemas.microsoft.com/office/drawing/2017/decorative" val="1"/>
              </a:ext>
            </a:extLst>
          </p:cNvPr>
          <p:cNvGrpSpPr/>
          <p:nvPr userDrawn="1"/>
        </p:nvGrpSpPr>
        <p:grpSpPr bwMode="white">
          <a:xfrm>
            <a:off x="6596448" y="6321441"/>
            <a:ext cx="4757352" cy="457200"/>
            <a:chOff x="6596448" y="6321441"/>
            <a:chExt cx="4757352" cy="457200"/>
          </a:xfrm>
        </p:grpSpPr>
        <p:sp>
          <p:nvSpPr>
            <p:cNvPr id="22" name="Footer Placeholder 4">
              <a:extLst>
                <a:ext uri="{FF2B5EF4-FFF2-40B4-BE49-F238E27FC236}">
                  <a16:creationId xmlns:a16="http://schemas.microsoft.com/office/drawing/2014/main" id="{D90578AF-1139-44ED-94B3-BFDFF2DB673F}"/>
                </a:ext>
                <a:ext uri="{C183D7F6-B498-43B3-948B-1728B52AA6E4}">
                  <adec:decorative xmlns:adec="http://schemas.microsoft.com/office/drawing/2017/decorative" val="1"/>
                </a:ext>
              </a:extLst>
            </p:cNvPr>
            <p:cNvSpPr txBox="1">
              <a:spLocks/>
            </p:cNvSpPr>
            <p:nvPr userDrawn="1"/>
          </p:nvSpPr>
          <p:spPr bwMode="white">
            <a:xfrm>
              <a:off x="7975326" y="6348113"/>
              <a:ext cx="3378474" cy="365760"/>
            </a:xfrm>
            <a:prstGeom prst="rect">
              <a:avLst/>
            </a:prstGeom>
            <a:noFill/>
            <a:ln>
              <a:noFill/>
            </a:ln>
            <a:effectLst/>
          </p:spPr>
          <p:txBody>
            <a:bodyPr vert="horz" lIns="45720" tIns="0" rIns="45720" bIns="0" rtlCol="0" anchor="ctr" anchorCtr="0"/>
            <a:lstStyle>
              <a:defPPr>
                <a:defRPr lang="en-US"/>
              </a:defPPr>
              <a:lvl1pPr marL="0" algn="l" defTabSz="457200" rtl="0" eaLnBrk="1" latinLnBrk="0" hangingPunct="1">
                <a:lnSpc>
                  <a:spcPct val="100000"/>
                </a:lnSpc>
                <a:defRPr sz="1000" b="1" i="0" kern="0" cap="small" spc="20" baseline="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t>Office of Special Education Programs</a:t>
              </a:r>
            </a:p>
            <a:p>
              <a:r>
                <a:rPr lang="en-US" b="0" dirty="0"/>
                <a:t>Office of Special Education and Rehabilitative Services</a:t>
              </a:r>
            </a:p>
          </p:txBody>
        </p:sp>
        <p:cxnSp>
          <p:nvCxnSpPr>
            <p:cNvPr id="23" name="Straight Connector 22">
              <a:extLst>
                <a:ext uri="{FF2B5EF4-FFF2-40B4-BE49-F238E27FC236}">
                  <a16:creationId xmlns:a16="http://schemas.microsoft.com/office/drawing/2014/main" id="{AF83FEFF-3E03-48BE-869D-D2056DC9AEFB}"/>
                </a:ext>
                <a:ext uri="{C183D7F6-B498-43B3-948B-1728B52AA6E4}">
                  <adec:decorative xmlns:adec="http://schemas.microsoft.com/office/drawing/2017/decorative" val="1"/>
                </a:ext>
              </a:extLst>
            </p:cNvPr>
            <p:cNvCxnSpPr>
              <a:cxnSpLocks/>
            </p:cNvCxnSpPr>
            <p:nvPr userDrawn="1"/>
          </p:nvCxnSpPr>
          <p:spPr bwMode="white">
            <a:xfrm>
              <a:off x="7926859" y="6341282"/>
              <a:ext cx="0" cy="36576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Box 23" descr="OSERS">
              <a:extLst>
                <a:ext uri="{FF2B5EF4-FFF2-40B4-BE49-F238E27FC236}">
                  <a16:creationId xmlns:a16="http://schemas.microsoft.com/office/drawing/2014/main" id="{2357A4C5-C69C-469F-85DC-5A702CFE13CC}"/>
                </a:ext>
              </a:extLst>
            </p:cNvPr>
            <p:cNvSpPr txBox="1"/>
            <p:nvPr userDrawn="1"/>
          </p:nvSpPr>
          <p:spPr bwMode="white">
            <a:xfrm>
              <a:off x="6596448" y="6321441"/>
              <a:ext cx="1245048" cy="457200"/>
            </a:xfrm>
            <a:prstGeom prst="rect">
              <a:avLst/>
            </a:prstGeom>
            <a:noFill/>
          </p:spPr>
          <p:txBody>
            <a:bodyPr wrap="square" lIns="0" tIns="0" rIns="0" bIns="0" rtlCol="0" anchor="ctr">
              <a:noAutofit/>
            </a:bodyPr>
            <a:lstStyle/>
            <a:p>
              <a:pPr algn="r">
                <a:lnSpc>
                  <a:spcPct val="85000"/>
                </a:lnSpc>
              </a:pPr>
              <a:r>
                <a:rPr lang="en-US" sz="3600" b="0" spc="0" baseline="0" dirty="0">
                  <a:solidFill>
                    <a:schemeClr val="bg1"/>
                  </a:solidFill>
                  <a:latin typeface="Century Gothic" panose="020B0502020202020204" pitchFamily="34" charset="0"/>
                </a:rPr>
                <a:t>OSEP</a:t>
              </a:r>
              <a:endParaRPr lang="en-US" sz="3200" b="0" spc="0" baseline="0"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410055984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ransition>
    <p:fade/>
  </p:transition>
  <p:hf hdr="0" ftr="0" dt="0"/>
  <p:txStyles>
    <p:titleStyle>
      <a:lvl1pPr algn="l" defTabSz="914400" rtl="0" eaLnBrk="1" latinLnBrk="0" hangingPunct="1">
        <a:lnSpc>
          <a:spcPct val="90000"/>
        </a:lnSpc>
        <a:spcBef>
          <a:spcPct val="0"/>
        </a:spcBef>
        <a:buNone/>
        <a:defRPr sz="4000" kern="1200">
          <a:solidFill>
            <a:schemeClr val="bg1"/>
          </a:solidFill>
          <a:latin typeface="Century Gothic" panose="020B0502020202020204" pitchFamily="34" charset="0"/>
          <a:ea typeface="+mj-ea"/>
          <a:cs typeface="+mj-cs"/>
        </a:defRPr>
      </a:lvl1pPr>
    </p:titleStyle>
    <p:bodyStyle>
      <a:lvl1pPr marL="342900" indent="-342900" algn="l" defTabSz="914400" rtl="0" eaLnBrk="1" latinLnBrk="0" hangingPunct="1">
        <a:lnSpc>
          <a:spcPct val="100000"/>
        </a:lnSpc>
        <a:spcBef>
          <a:spcPts val="2400"/>
        </a:spcBef>
        <a:buClr>
          <a:srgbClr val="6EC940"/>
        </a:buClr>
        <a:buFont typeface="Wingdings 3" panose="05040102010807070707" pitchFamily="18" charset="2"/>
        <a:buChar char=""/>
        <a:defRPr sz="2800" kern="1200">
          <a:solidFill>
            <a:srgbClr val="345065"/>
          </a:solidFill>
          <a:latin typeface="Century Gothic" panose="020B0502020202020204" pitchFamily="34" charset="0"/>
          <a:ea typeface="+mn-ea"/>
          <a:cs typeface="+mn-cs"/>
        </a:defRPr>
      </a:lvl1pPr>
      <a:lvl2pPr marL="685800" indent="-228600" algn="l" defTabSz="914400" rtl="0" eaLnBrk="1" latinLnBrk="0" hangingPunct="1">
        <a:lnSpc>
          <a:spcPct val="100000"/>
        </a:lnSpc>
        <a:spcBef>
          <a:spcPts val="1200"/>
        </a:spcBef>
        <a:buClr>
          <a:srgbClr val="6EC940"/>
        </a:buClr>
        <a:buFont typeface="Arial" panose="020B0604020202020204" pitchFamily="34" charset="0"/>
        <a:buChar char="•"/>
        <a:defRPr sz="2400" kern="1200">
          <a:solidFill>
            <a:srgbClr val="345065"/>
          </a:solidFill>
          <a:latin typeface="Century Gothic" panose="020B0502020202020204" pitchFamily="34" charset="0"/>
          <a:ea typeface="+mn-ea"/>
          <a:cs typeface="+mn-cs"/>
        </a:defRPr>
      </a:lvl2pPr>
      <a:lvl3pPr marL="1085850" indent="-171450" algn="l" defTabSz="914400" rtl="0" eaLnBrk="1" latinLnBrk="0" hangingPunct="1">
        <a:lnSpc>
          <a:spcPct val="100000"/>
        </a:lnSpc>
        <a:spcBef>
          <a:spcPts val="600"/>
        </a:spcBef>
        <a:buClr>
          <a:srgbClr val="6EC940"/>
        </a:buClr>
        <a:buFont typeface="Arial" panose="020B0604020202020204" pitchFamily="34" charset="0"/>
        <a:buChar char="•"/>
        <a:defRPr sz="2000" kern="1200">
          <a:solidFill>
            <a:srgbClr val="345065"/>
          </a:solidFill>
          <a:latin typeface="Century Gothic" panose="020B0502020202020204" pitchFamily="34" charset="0"/>
          <a:ea typeface="+mn-ea"/>
          <a:cs typeface="+mn-cs"/>
        </a:defRPr>
      </a:lvl3pPr>
      <a:lvl4pPr marL="148590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4pPr>
      <a:lvl5pPr marL="177165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Header Box">
            <a:extLst>
              <a:ext uri="{FF2B5EF4-FFF2-40B4-BE49-F238E27FC236}">
                <a16:creationId xmlns:a16="http://schemas.microsoft.com/office/drawing/2014/main" id="{E7907DA4-0FAD-434F-8C7E-2AE42D528672}"/>
              </a:ext>
              <a:ext uri="{C183D7F6-B498-43B3-948B-1728B52AA6E4}">
                <adec:decorative xmlns:adec="http://schemas.microsoft.com/office/drawing/2017/decorative" val="1"/>
              </a:ext>
            </a:extLst>
          </p:cNvPr>
          <p:cNvSpPr/>
          <p:nvPr userDrawn="1"/>
        </p:nvSpPr>
        <p:spPr bwMode="gray">
          <a:xfrm>
            <a:off x="-3360" y="1"/>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Footer Box">
            <a:extLst>
              <a:ext uri="{FF2B5EF4-FFF2-40B4-BE49-F238E27FC236}">
                <a16:creationId xmlns:a16="http://schemas.microsoft.com/office/drawing/2014/main" id="{568199A8-B750-45E3-AB01-9FE9206C0C6D}"/>
              </a:ext>
              <a:ext uri="{C183D7F6-B498-43B3-948B-1728B52AA6E4}">
                <adec:decorative xmlns:adec="http://schemas.microsoft.com/office/drawing/2017/decorative" val="1"/>
              </a:ext>
            </a:extLst>
          </p:cNvPr>
          <p:cNvSpPr/>
          <p:nvPr userDrawn="1"/>
        </p:nvSpPr>
        <p:spPr bwMode="gray">
          <a:xfrm>
            <a:off x="-3361" y="6172200"/>
            <a:ext cx="12195359" cy="685800"/>
          </a:xfrm>
          <a:prstGeom prst="rect">
            <a:avLst/>
          </a:prstGeom>
          <a:solidFill>
            <a:srgbClr val="34506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solidFill>
                <a:schemeClr val="bg1"/>
              </a:solidFill>
              <a:latin typeface="Century Gothic" panose="020B0502020202020204" pitchFamily="34" charset="0"/>
            </a:endParaRPr>
          </a:p>
        </p:txBody>
      </p:sp>
      <p:sp>
        <p:nvSpPr>
          <p:cNvPr id="16" name="Slide Number Placeholder 5" descr="Slide number">
            <a:extLst>
              <a:ext uri="{FF2B5EF4-FFF2-40B4-BE49-F238E27FC236}">
                <a16:creationId xmlns:a16="http://schemas.microsoft.com/office/drawing/2014/main" id="{6671BBBF-DB32-41B6-98AC-B5A2F6925702}"/>
              </a:ext>
            </a:extLst>
          </p:cNvPr>
          <p:cNvSpPr>
            <a:spLocks noGrp="1"/>
          </p:cNvSpPr>
          <p:nvPr>
            <p:ph type="sldNum" sz="quarter" idx="4"/>
          </p:nvPr>
        </p:nvSpPr>
        <p:spPr bwMode="white">
          <a:xfrm>
            <a:off x="-3359" y="6172200"/>
            <a:ext cx="654148" cy="685800"/>
          </a:xfrm>
          <a:prstGeom prst="rect">
            <a:avLst/>
          </a:prstGeom>
        </p:spPr>
        <p:txBody>
          <a:bodyPr vert="horz" lIns="91440" tIns="45720" rIns="91440" bIns="45720" rtlCol="0" anchor="ctr"/>
          <a:lstStyle>
            <a:lvl1pPr algn="ctr">
              <a:defRPr sz="1400" b="1" i="0">
                <a:solidFill>
                  <a:schemeClr val="bg1"/>
                </a:solidFill>
                <a:latin typeface="Century Gothic" panose="020B0502020202020204" pitchFamily="34" charset="0"/>
              </a:defRPr>
            </a:lvl1pPr>
          </a:lstStyle>
          <a:p>
            <a:fld id="{D57F1E4F-1CFF-5643-939E-02111984F565}" type="slidenum">
              <a:rPr lang="en-US" smtClean="0"/>
              <a:pPr/>
              <a:t>‹#›</a:t>
            </a:fld>
            <a:endParaRPr lang="en-US" dirty="0"/>
          </a:p>
        </p:txBody>
      </p:sp>
      <p:sp>
        <p:nvSpPr>
          <p:cNvPr id="15" name="Title Placeholder 1">
            <a:extLst>
              <a:ext uri="{FF2B5EF4-FFF2-40B4-BE49-F238E27FC236}">
                <a16:creationId xmlns:a16="http://schemas.microsoft.com/office/drawing/2014/main" id="{FB0DF862-988D-47B3-98A2-64A6895CEDF7}"/>
              </a:ext>
            </a:extLst>
          </p:cNvPr>
          <p:cNvSpPr>
            <a:spLocks noGrp="1"/>
          </p:cNvSpPr>
          <p:nvPr>
            <p:ph type="title"/>
          </p:nvPr>
        </p:nvSpPr>
        <p:spPr bwMode="white">
          <a:xfrm>
            <a:off x="638175" y="0"/>
            <a:ext cx="9875520" cy="672111"/>
          </a:xfrm>
          <a:prstGeom prst="rect">
            <a:avLst/>
          </a:prstGeom>
          <a:effectLst/>
        </p:spPr>
        <p:txBody>
          <a:bodyPr vert="horz" lIns="0" tIns="0" rIns="0" bIns="0" rtlCol="0" anchor="b">
            <a:noAutofit/>
          </a:bodyPr>
          <a:lstStyle/>
          <a:p>
            <a:r>
              <a:rPr lang="en-US" dirty="0"/>
              <a:t>Click to edit Master title style</a:t>
            </a:r>
          </a:p>
        </p:txBody>
      </p:sp>
      <p:sp>
        <p:nvSpPr>
          <p:cNvPr id="18" name="Text Placeholder 2">
            <a:extLst>
              <a:ext uri="{FF2B5EF4-FFF2-40B4-BE49-F238E27FC236}">
                <a16:creationId xmlns:a16="http://schemas.microsoft.com/office/drawing/2014/main" id="{3FA57E29-B688-45F6-91D1-FCD6B0D66B6C}"/>
              </a:ext>
            </a:extLst>
          </p:cNvPr>
          <p:cNvSpPr>
            <a:spLocks noGrp="1"/>
          </p:cNvSpPr>
          <p:nvPr>
            <p:ph type="body" idx="1"/>
          </p:nvPr>
        </p:nvSpPr>
        <p:spPr bwMode="gray">
          <a:xfrm>
            <a:off x="650789" y="1143000"/>
            <a:ext cx="10931611" cy="4572000"/>
          </a:xfrm>
          <a:prstGeom prst="rect">
            <a:avLst/>
          </a:prstGeom>
          <a:effectLst/>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ED Seal">
            <a:extLst>
              <a:ext uri="{FF2B5EF4-FFF2-40B4-BE49-F238E27FC236}">
                <a16:creationId xmlns:a16="http://schemas.microsoft.com/office/drawing/2014/main" id="{A01ACA3F-BD12-49B8-8EFD-BDBCDC75C774}"/>
              </a:ext>
              <a:ext uri="{C183D7F6-B498-43B3-948B-1728B52AA6E4}">
                <adec:decorative xmlns:adec="http://schemas.microsoft.com/office/drawing/2017/decorative" val="1"/>
              </a:ext>
            </a:extLst>
          </p:cNvPr>
          <p:cNvPicPr>
            <a:picLocks noChangeAspect="1"/>
          </p:cNvPicPr>
          <p:nvPr userDrawn="1"/>
        </p:nvPicPr>
        <p:blipFill>
          <a:blip r:embed="rId14" cstate="print">
            <a:alphaModFix/>
            <a:extLst>
              <a:ext uri="{28A0092B-C50C-407E-A947-70E740481C1C}">
                <a14:useLocalDpi xmlns:a14="http://schemas.microsoft.com/office/drawing/2010/main"/>
              </a:ext>
            </a:extLst>
          </a:blip>
          <a:stretch>
            <a:fillRect/>
          </a:stretch>
        </p:blipFill>
        <p:spPr>
          <a:xfrm>
            <a:off x="11557998" y="6241185"/>
            <a:ext cx="548637" cy="547827"/>
          </a:xfrm>
          <a:prstGeom prst="rect">
            <a:avLst/>
          </a:prstGeom>
          <a:ln>
            <a:noFill/>
          </a:ln>
          <a:effectLst/>
        </p:spPr>
      </p:pic>
      <p:grpSp>
        <p:nvGrpSpPr>
          <p:cNvPr id="19" name="Group 18">
            <a:extLst>
              <a:ext uri="{FF2B5EF4-FFF2-40B4-BE49-F238E27FC236}">
                <a16:creationId xmlns:a16="http://schemas.microsoft.com/office/drawing/2014/main" id="{0280D4FB-3891-4974-B82E-C47C48CE5ED4}"/>
              </a:ext>
              <a:ext uri="{C183D7F6-B498-43B3-948B-1728B52AA6E4}">
                <adec:decorative xmlns:adec="http://schemas.microsoft.com/office/drawing/2017/decorative" val="1"/>
              </a:ext>
            </a:extLst>
          </p:cNvPr>
          <p:cNvGrpSpPr/>
          <p:nvPr userDrawn="1"/>
        </p:nvGrpSpPr>
        <p:grpSpPr bwMode="white">
          <a:xfrm>
            <a:off x="6936292" y="6321441"/>
            <a:ext cx="4408172" cy="457200"/>
            <a:chOff x="6936292" y="6321441"/>
            <a:chExt cx="4408172" cy="457200"/>
          </a:xfrm>
        </p:grpSpPr>
        <p:sp>
          <p:nvSpPr>
            <p:cNvPr id="20" name="Footer Placeholder 4">
              <a:extLst>
                <a:ext uri="{FF2B5EF4-FFF2-40B4-BE49-F238E27FC236}">
                  <a16:creationId xmlns:a16="http://schemas.microsoft.com/office/drawing/2014/main" id="{9606314B-432E-426C-89F3-41A44AD254AB}"/>
                </a:ext>
                <a:ext uri="{C183D7F6-B498-43B3-948B-1728B52AA6E4}">
                  <adec:decorative xmlns:adec="http://schemas.microsoft.com/office/drawing/2017/decorative" val="1"/>
                </a:ext>
              </a:extLst>
            </p:cNvPr>
            <p:cNvSpPr txBox="1">
              <a:spLocks/>
            </p:cNvSpPr>
            <p:nvPr userDrawn="1"/>
          </p:nvSpPr>
          <p:spPr bwMode="white">
            <a:xfrm>
              <a:off x="7984524" y="6348113"/>
              <a:ext cx="3359940" cy="365760"/>
            </a:xfrm>
            <a:prstGeom prst="rect">
              <a:avLst/>
            </a:prstGeom>
            <a:noFill/>
            <a:ln>
              <a:noFill/>
            </a:ln>
            <a:effectLst/>
          </p:spPr>
          <p:txBody>
            <a:bodyPr vert="horz" lIns="45720" tIns="0" rIns="45720" bIns="0" rtlCol="0" anchor="ctr" anchorCtr="0"/>
            <a:lstStyle>
              <a:defPPr>
                <a:defRPr lang="en-US"/>
              </a:defPPr>
              <a:lvl1pPr marL="0" algn="l" defTabSz="457200" rtl="0" eaLnBrk="1" latinLnBrk="0" hangingPunct="1">
                <a:lnSpc>
                  <a:spcPct val="100000"/>
                </a:lnSpc>
                <a:defRPr sz="1000" b="1" i="0" kern="0" cap="small" spc="20" baseline="0">
                  <a:solidFill>
                    <a:schemeClr val="bg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t>Rehabilitation Services Administration</a:t>
              </a:r>
            </a:p>
            <a:p>
              <a:r>
                <a:rPr lang="en-US" b="0" dirty="0"/>
                <a:t>Office of Special Education and Rehabilitative Services</a:t>
              </a:r>
            </a:p>
          </p:txBody>
        </p:sp>
        <p:cxnSp>
          <p:nvCxnSpPr>
            <p:cNvPr id="21" name="Straight Connector 20">
              <a:extLst>
                <a:ext uri="{FF2B5EF4-FFF2-40B4-BE49-F238E27FC236}">
                  <a16:creationId xmlns:a16="http://schemas.microsoft.com/office/drawing/2014/main" id="{DB6F0B4F-B086-41DB-94DA-4D5A42F8C306}"/>
                </a:ext>
                <a:ext uri="{C183D7F6-B498-43B3-948B-1728B52AA6E4}">
                  <adec:decorative xmlns:adec="http://schemas.microsoft.com/office/drawing/2017/decorative" val="1"/>
                </a:ext>
              </a:extLst>
            </p:cNvPr>
            <p:cNvCxnSpPr>
              <a:cxnSpLocks/>
            </p:cNvCxnSpPr>
            <p:nvPr userDrawn="1"/>
          </p:nvCxnSpPr>
          <p:spPr bwMode="white">
            <a:xfrm>
              <a:off x="7936057" y="6341282"/>
              <a:ext cx="0" cy="36576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descr="OSERS">
              <a:extLst>
                <a:ext uri="{FF2B5EF4-FFF2-40B4-BE49-F238E27FC236}">
                  <a16:creationId xmlns:a16="http://schemas.microsoft.com/office/drawing/2014/main" id="{41984953-4B21-40EC-B279-3D0B99EC77BC}"/>
                </a:ext>
              </a:extLst>
            </p:cNvPr>
            <p:cNvSpPr txBox="1"/>
            <p:nvPr userDrawn="1"/>
          </p:nvSpPr>
          <p:spPr bwMode="white">
            <a:xfrm>
              <a:off x="6936292" y="6321441"/>
              <a:ext cx="914401" cy="457200"/>
            </a:xfrm>
            <a:prstGeom prst="rect">
              <a:avLst/>
            </a:prstGeom>
            <a:noFill/>
          </p:spPr>
          <p:txBody>
            <a:bodyPr wrap="square" lIns="0" tIns="0" rIns="0" bIns="0" rtlCol="0" anchor="ctr">
              <a:noAutofit/>
            </a:bodyPr>
            <a:lstStyle/>
            <a:p>
              <a:pPr algn="r">
                <a:lnSpc>
                  <a:spcPct val="85000"/>
                </a:lnSpc>
              </a:pPr>
              <a:r>
                <a:rPr lang="en-US" sz="3600" b="0" spc="0" baseline="0" dirty="0">
                  <a:solidFill>
                    <a:schemeClr val="bg1"/>
                  </a:solidFill>
                  <a:latin typeface="Century Gothic" panose="020B0502020202020204" pitchFamily="34" charset="0"/>
                </a:rPr>
                <a:t>RSA</a:t>
              </a:r>
              <a:endParaRPr lang="en-US" sz="3200" b="0" spc="0" baseline="0"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273971528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Lst>
  <p:transition>
    <p:fade/>
  </p:transition>
  <p:hf hdr="0" ftr="0" dt="0"/>
  <p:txStyles>
    <p:titleStyle>
      <a:lvl1pPr algn="l" defTabSz="914400" rtl="0" eaLnBrk="1" latinLnBrk="0" hangingPunct="1">
        <a:lnSpc>
          <a:spcPct val="90000"/>
        </a:lnSpc>
        <a:spcBef>
          <a:spcPct val="0"/>
        </a:spcBef>
        <a:buNone/>
        <a:defRPr sz="4000" kern="1200">
          <a:solidFill>
            <a:schemeClr val="bg1"/>
          </a:solidFill>
          <a:latin typeface="Century Gothic" panose="020B0502020202020204" pitchFamily="34" charset="0"/>
          <a:ea typeface="+mj-ea"/>
          <a:cs typeface="+mj-cs"/>
        </a:defRPr>
      </a:lvl1pPr>
    </p:titleStyle>
    <p:bodyStyle>
      <a:lvl1pPr marL="342900" indent="-342900" algn="l" defTabSz="914400" rtl="0" eaLnBrk="1" latinLnBrk="0" hangingPunct="1">
        <a:lnSpc>
          <a:spcPct val="100000"/>
        </a:lnSpc>
        <a:spcBef>
          <a:spcPts val="2400"/>
        </a:spcBef>
        <a:buClr>
          <a:srgbClr val="6EC940"/>
        </a:buClr>
        <a:buFont typeface="Wingdings 3" panose="05040102010807070707" pitchFamily="18" charset="2"/>
        <a:buChar char=""/>
        <a:defRPr sz="2800" kern="1200">
          <a:solidFill>
            <a:srgbClr val="345065"/>
          </a:solidFill>
          <a:latin typeface="Century Gothic" panose="020B0502020202020204" pitchFamily="34" charset="0"/>
          <a:ea typeface="+mn-ea"/>
          <a:cs typeface="+mn-cs"/>
        </a:defRPr>
      </a:lvl1pPr>
      <a:lvl2pPr marL="685800" indent="-228600" algn="l" defTabSz="914400" rtl="0" eaLnBrk="1" latinLnBrk="0" hangingPunct="1">
        <a:lnSpc>
          <a:spcPct val="100000"/>
        </a:lnSpc>
        <a:spcBef>
          <a:spcPts val="1200"/>
        </a:spcBef>
        <a:buClr>
          <a:srgbClr val="6EC940"/>
        </a:buClr>
        <a:buFont typeface="Arial" panose="020B0604020202020204" pitchFamily="34" charset="0"/>
        <a:buChar char="•"/>
        <a:defRPr sz="2400" kern="1200">
          <a:solidFill>
            <a:srgbClr val="345065"/>
          </a:solidFill>
          <a:latin typeface="Century Gothic" panose="020B0502020202020204" pitchFamily="34" charset="0"/>
          <a:ea typeface="+mn-ea"/>
          <a:cs typeface="+mn-cs"/>
        </a:defRPr>
      </a:lvl2pPr>
      <a:lvl3pPr marL="1085850" indent="-171450" algn="l" defTabSz="914400" rtl="0" eaLnBrk="1" latinLnBrk="0" hangingPunct="1">
        <a:lnSpc>
          <a:spcPct val="100000"/>
        </a:lnSpc>
        <a:spcBef>
          <a:spcPts val="600"/>
        </a:spcBef>
        <a:buClr>
          <a:srgbClr val="6EC940"/>
        </a:buClr>
        <a:buFont typeface="Arial" panose="020B0604020202020204" pitchFamily="34" charset="0"/>
        <a:buChar char="•"/>
        <a:defRPr sz="2000" kern="1200">
          <a:solidFill>
            <a:srgbClr val="345065"/>
          </a:solidFill>
          <a:latin typeface="Century Gothic" panose="020B0502020202020204" pitchFamily="34" charset="0"/>
          <a:ea typeface="+mn-ea"/>
          <a:cs typeface="+mn-cs"/>
        </a:defRPr>
      </a:lvl3pPr>
      <a:lvl4pPr marL="148590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4pPr>
      <a:lvl5pPr marL="1771650" indent="-171450" algn="l" defTabSz="914400" rtl="0" eaLnBrk="1" latinLnBrk="0" hangingPunct="1">
        <a:lnSpc>
          <a:spcPct val="100000"/>
        </a:lnSpc>
        <a:spcBef>
          <a:spcPts val="600"/>
        </a:spcBef>
        <a:buClr>
          <a:srgbClr val="6EC940"/>
        </a:buClr>
        <a:buFont typeface="Arial" panose="020B0604020202020204" pitchFamily="34" charset="0"/>
        <a:buChar char="•"/>
        <a:defRPr sz="1800" kern="1200">
          <a:solidFill>
            <a:srgbClr val="345065"/>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6BDDF-4B3C-4CA3-B9DA-6CE49A002F75}"/>
              </a:ext>
            </a:extLst>
          </p:cNvPr>
          <p:cNvSpPr>
            <a:spLocks noGrp="1"/>
          </p:cNvSpPr>
          <p:nvPr>
            <p:ph type="ctrTitle"/>
          </p:nvPr>
        </p:nvSpPr>
        <p:spPr/>
        <p:txBody>
          <a:bodyPr/>
          <a:lstStyle/>
          <a:p>
            <a:r>
              <a:rPr lang="en-US" sz="4800" dirty="0"/>
              <a:t>State Vocational Rehabilitation Services (VR) Program</a:t>
            </a:r>
            <a:br>
              <a:rPr lang="en-US" sz="4800" dirty="0"/>
            </a:br>
            <a:r>
              <a:rPr lang="en-US" sz="4800" dirty="0"/>
              <a:t>Maintenance of Effort</a:t>
            </a:r>
            <a:endParaRPr lang="en-US" dirty="0"/>
          </a:p>
        </p:txBody>
      </p:sp>
      <p:sp>
        <p:nvSpPr>
          <p:cNvPr id="3" name="Subtitle 2">
            <a:extLst>
              <a:ext uri="{FF2B5EF4-FFF2-40B4-BE49-F238E27FC236}">
                <a16:creationId xmlns:a16="http://schemas.microsoft.com/office/drawing/2014/main" id="{42121FF3-BBEE-4002-8794-3861B2D9F96B}"/>
              </a:ext>
            </a:extLst>
          </p:cNvPr>
          <p:cNvSpPr>
            <a:spLocks noGrp="1"/>
          </p:cNvSpPr>
          <p:nvPr>
            <p:ph type="subTitle" idx="1"/>
          </p:nvPr>
        </p:nvSpPr>
        <p:spPr>
          <a:xfrm>
            <a:off x="1524000" y="3657600"/>
            <a:ext cx="9144000" cy="2387600"/>
          </a:xfrm>
        </p:spPr>
        <p:txBody>
          <a:bodyPr>
            <a:normAutofit fontScale="85000" lnSpcReduction="20000"/>
          </a:bodyPr>
          <a:lstStyle/>
          <a:p>
            <a:pPr algn="r">
              <a:lnSpc>
                <a:spcPct val="120000"/>
              </a:lnSpc>
              <a:spcBef>
                <a:spcPts val="0"/>
              </a:spcBef>
            </a:pPr>
            <a:r>
              <a:rPr lang="en-US" sz="2800" dirty="0"/>
              <a:t>	Craig McManus, Financial Management Specialist</a:t>
            </a:r>
          </a:p>
          <a:p>
            <a:pPr algn="r">
              <a:lnSpc>
                <a:spcPct val="120000"/>
              </a:lnSpc>
              <a:spcBef>
                <a:spcPts val="0"/>
              </a:spcBef>
            </a:pPr>
            <a:r>
              <a:rPr lang="en-US" sz="2800" dirty="0"/>
              <a:t>Rehabilitation Services Administration</a:t>
            </a:r>
          </a:p>
          <a:p>
            <a:pPr algn="l">
              <a:lnSpc>
                <a:spcPct val="120000"/>
              </a:lnSpc>
              <a:spcBef>
                <a:spcPts val="0"/>
              </a:spcBef>
            </a:pPr>
            <a:r>
              <a:rPr lang="en-US" sz="2800" dirty="0"/>
              <a:t>			       	  U.S. Department of Education</a:t>
            </a:r>
            <a:endParaRPr lang="en-US" sz="11200" dirty="0"/>
          </a:p>
          <a:p>
            <a:pPr algn="l">
              <a:lnSpc>
                <a:spcPct val="120000"/>
              </a:lnSpc>
              <a:spcBef>
                <a:spcPts val="0"/>
              </a:spcBef>
            </a:pPr>
            <a:r>
              <a:rPr lang="en-US" sz="2800" dirty="0"/>
              <a:t>	      	  David Steele, Fiscal Unit Chief</a:t>
            </a:r>
          </a:p>
          <a:p>
            <a:pPr algn="r">
              <a:lnSpc>
                <a:spcPct val="120000"/>
              </a:lnSpc>
              <a:spcBef>
                <a:spcPts val="0"/>
              </a:spcBef>
            </a:pPr>
            <a:r>
              <a:rPr lang="en-US" sz="2800" dirty="0"/>
              <a:t>Rehabilitation Services Administration</a:t>
            </a:r>
          </a:p>
          <a:p>
            <a:pPr algn="l">
              <a:lnSpc>
                <a:spcPct val="120000"/>
              </a:lnSpc>
              <a:spcBef>
                <a:spcPts val="0"/>
              </a:spcBef>
            </a:pPr>
            <a:r>
              <a:rPr lang="en-US" sz="2800" dirty="0"/>
              <a:t>			     	</a:t>
            </a:r>
            <a:r>
              <a:rPr lang="en-US" dirty="0"/>
              <a:t>  </a:t>
            </a:r>
            <a:r>
              <a:rPr lang="en-US" sz="2800" dirty="0"/>
              <a:t>U.S. Department of Education</a:t>
            </a:r>
          </a:p>
          <a:p>
            <a:endParaRPr lang="en-US" dirty="0"/>
          </a:p>
        </p:txBody>
      </p:sp>
    </p:spTree>
    <p:extLst>
      <p:ext uri="{BB962C8B-B14F-4D97-AF65-F5344CB8AC3E}">
        <p14:creationId xmlns:p14="http://schemas.microsoft.com/office/powerpoint/2010/main" val="2523524469"/>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8C296-29EE-4343-BFCC-EA137EA7744C}"/>
              </a:ext>
            </a:extLst>
          </p:cNvPr>
          <p:cNvSpPr>
            <a:spLocks noGrp="1"/>
          </p:cNvSpPr>
          <p:nvPr>
            <p:ph type="title"/>
          </p:nvPr>
        </p:nvSpPr>
        <p:spPr/>
        <p:txBody>
          <a:bodyPr/>
          <a:lstStyle/>
          <a:p>
            <a:r>
              <a:rPr lang="en-US" dirty="0"/>
              <a:t>MOE: Calculation (cont.)</a:t>
            </a:r>
          </a:p>
        </p:txBody>
      </p:sp>
      <p:sp>
        <p:nvSpPr>
          <p:cNvPr id="3" name="Content Placeholder 2">
            <a:extLst>
              <a:ext uri="{FF2B5EF4-FFF2-40B4-BE49-F238E27FC236}">
                <a16:creationId xmlns:a16="http://schemas.microsoft.com/office/drawing/2014/main" id="{3944369C-D1E3-4ECE-A3A1-4EAE1BEB3A99}"/>
              </a:ext>
            </a:extLst>
          </p:cNvPr>
          <p:cNvSpPr>
            <a:spLocks noGrp="1"/>
          </p:cNvSpPr>
          <p:nvPr>
            <p:ph idx="1"/>
          </p:nvPr>
        </p:nvSpPr>
        <p:spPr>
          <a:xfrm>
            <a:off x="381000" y="1524000"/>
            <a:ext cx="10972800" cy="3124199"/>
          </a:xfrm>
        </p:spPr>
        <p:txBody>
          <a:bodyPr/>
          <a:lstStyle/>
          <a:p>
            <a:r>
              <a:rPr lang="en-US" dirty="0"/>
              <a:t>Remember the MOE level includes Randolph-Sheppard set-aside expenditures on cost categories allowable as VR non-Federal share that must also be reported on Federal reports. This information is necessary for RSA to assess whether the State has met its MOE requirement under Section 111(a)(2)(B) of the Rehabilitation Act and 34 C.F.R. § 361.62.</a:t>
            </a:r>
          </a:p>
        </p:txBody>
      </p:sp>
    </p:spTree>
    <p:extLst>
      <p:ext uri="{BB962C8B-B14F-4D97-AF65-F5344CB8AC3E}">
        <p14:creationId xmlns:p14="http://schemas.microsoft.com/office/powerpoint/2010/main" val="147905196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BDDCB-0E77-4730-9F9E-ED92F2A714E2}"/>
              </a:ext>
            </a:extLst>
          </p:cNvPr>
          <p:cNvSpPr>
            <a:spLocks noGrp="1"/>
          </p:cNvSpPr>
          <p:nvPr>
            <p:ph type="title"/>
          </p:nvPr>
        </p:nvSpPr>
        <p:spPr/>
        <p:txBody>
          <a:bodyPr/>
          <a:lstStyle/>
          <a:p>
            <a:r>
              <a:rPr lang="en-US" dirty="0"/>
              <a:t>MOE: Calculation (cont.)</a:t>
            </a:r>
          </a:p>
        </p:txBody>
      </p:sp>
      <p:sp>
        <p:nvSpPr>
          <p:cNvPr id="3" name="Content Placeholder 2">
            <a:extLst>
              <a:ext uri="{FF2B5EF4-FFF2-40B4-BE49-F238E27FC236}">
                <a16:creationId xmlns:a16="http://schemas.microsoft.com/office/drawing/2014/main" id="{54F0030B-5BEB-4EB3-89E1-808B2C40BDD7}"/>
              </a:ext>
            </a:extLst>
          </p:cNvPr>
          <p:cNvSpPr>
            <a:spLocks noGrp="1"/>
          </p:cNvSpPr>
          <p:nvPr>
            <p:ph idx="1"/>
          </p:nvPr>
        </p:nvSpPr>
        <p:spPr>
          <a:xfrm>
            <a:off x="609600" y="1600200"/>
            <a:ext cx="10972800" cy="2590799"/>
          </a:xfrm>
        </p:spPr>
        <p:txBody>
          <a:bodyPr/>
          <a:lstStyle/>
          <a:p>
            <a:r>
              <a:rPr lang="en-US" dirty="0"/>
              <a:t>Beginning with the FFY 2021 (October 1, 2020) VR awards, VR agencies must report in Sections D and E of the RSA-17 all non-Federal expenditures and unliquidated obligations in the appropriate lines.</a:t>
            </a:r>
          </a:p>
          <a:p>
            <a:pPr marL="0" indent="0">
              <a:buNone/>
            </a:pPr>
            <a:endParaRPr lang="en-US" dirty="0"/>
          </a:p>
        </p:txBody>
      </p:sp>
    </p:spTree>
    <p:extLst>
      <p:ext uri="{BB962C8B-B14F-4D97-AF65-F5344CB8AC3E}">
        <p14:creationId xmlns:p14="http://schemas.microsoft.com/office/powerpoint/2010/main" val="279768402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CEB75-8EF8-4A70-BACF-ED2FC1C01C1E}"/>
              </a:ext>
            </a:extLst>
          </p:cNvPr>
          <p:cNvSpPr>
            <a:spLocks noGrp="1"/>
          </p:cNvSpPr>
          <p:nvPr>
            <p:ph type="title"/>
          </p:nvPr>
        </p:nvSpPr>
        <p:spPr/>
        <p:txBody>
          <a:bodyPr/>
          <a:lstStyle/>
          <a:p>
            <a:r>
              <a:rPr lang="en-US" dirty="0"/>
              <a:t>Unliquidated Obligations </a:t>
            </a:r>
          </a:p>
        </p:txBody>
      </p:sp>
      <p:sp>
        <p:nvSpPr>
          <p:cNvPr id="4" name="Content Placeholder 2">
            <a:extLst>
              <a:ext uri="{FF2B5EF4-FFF2-40B4-BE49-F238E27FC236}">
                <a16:creationId xmlns:a16="http://schemas.microsoft.com/office/drawing/2014/main" id="{848F3A20-CB8E-4E98-AE8F-C142BFE26D25}"/>
              </a:ext>
            </a:extLst>
          </p:cNvPr>
          <p:cNvSpPr>
            <a:spLocks noGrp="1"/>
          </p:cNvSpPr>
          <p:nvPr>
            <p:ph idx="1"/>
          </p:nvPr>
        </p:nvSpPr>
        <p:spPr>
          <a:xfrm>
            <a:off x="609600" y="990600"/>
            <a:ext cx="10972800" cy="5181600"/>
          </a:xfrm>
        </p:spPr>
        <p:txBody>
          <a:bodyPr>
            <a:normAutofit fontScale="77500" lnSpcReduction="20000"/>
          </a:bodyPr>
          <a:lstStyle/>
          <a:p>
            <a:r>
              <a:rPr lang="en-US" dirty="0"/>
              <a:t>Agencies must track their unliquidated obligations reported on the Federal reports, especially the fourth quarter report. Unliquidated obligations reported on the fourth quarter report, liquidated in a later period, count as MOE for the FFY in which the obligations were made.</a:t>
            </a:r>
          </a:p>
          <a:p>
            <a:r>
              <a:rPr lang="en-US" dirty="0"/>
              <a:t>Funds for obligations reported on the fourth quarter SF-425, cancelled during the carryover period, do not count as MOE for the FFY the obligations were originally made and must be removed from the fourth quarter SF-425 through revision. For the RSA-17, the amount of liquidations from the unliquidated obligations reported on the 4th quarter report are reported in line E.32. Any non-Federal funds re-obligated and expended in a qualifying carryover year count as MOE for the FFY the re-obligation occurs, not the FFY that the award was allotted. </a:t>
            </a:r>
          </a:p>
          <a:p>
            <a:r>
              <a:rPr lang="en-US" b="1" dirty="0"/>
              <a:t>Note: Non-Federal funds re-obligated after the fourth quarter, during the carryover period, are not counted as match for the period of performance for the award.</a:t>
            </a:r>
          </a:p>
          <a:p>
            <a:endParaRPr lang="en-US" dirty="0"/>
          </a:p>
        </p:txBody>
      </p:sp>
    </p:spTree>
    <p:extLst>
      <p:ext uri="{BB962C8B-B14F-4D97-AF65-F5344CB8AC3E}">
        <p14:creationId xmlns:p14="http://schemas.microsoft.com/office/powerpoint/2010/main" val="11342267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A9D65-D143-4ACC-B8EA-FDF5D1B11D7F}"/>
              </a:ext>
            </a:extLst>
          </p:cNvPr>
          <p:cNvSpPr>
            <a:spLocks noGrp="1"/>
          </p:cNvSpPr>
          <p:nvPr>
            <p:ph type="title"/>
          </p:nvPr>
        </p:nvSpPr>
        <p:spPr>
          <a:xfrm>
            <a:off x="457200" y="152400"/>
            <a:ext cx="9904094" cy="533400"/>
          </a:xfrm>
        </p:spPr>
        <p:txBody>
          <a:bodyPr/>
          <a:lstStyle/>
          <a:p>
            <a:r>
              <a:rPr lang="en-US" sz="3600" dirty="0"/>
              <a:t>Non-Federal Share Reporting – Example </a:t>
            </a:r>
            <a:r>
              <a:rPr lang="en-US" dirty="0"/>
              <a:t>1</a:t>
            </a:r>
          </a:p>
        </p:txBody>
      </p:sp>
      <p:sp>
        <p:nvSpPr>
          <p:cNvPr id="4" name="Content Placeholder 2">
            <a:extLst>
              <a:ext uri="{FF2B5EF4-FFF2-40B4-BE49-F238E27FC236}">
                <a16:creationId xmlns:a16="http://schemas.microsoft.com/office/drawing/2014/main" id="{5CCEDEAA-C389-47B5-B02E-F0D13F846FAF}"/>
              </a:ext>
            </a:extLst>
          </p:cNvPr>
          <p:cNvSpPr>
            <a:spLocks noGrp="1"/>
          </p:cNvSpPr>
          <p:nvPr>
            <p:ph idx="1"/>
          </p:nvPr>
        </p:nvSpPr>
        <p:spPr>
          <a:xfrm>
            <a:off x="609600" y="1143000"/>
            <a:ext cx="10972800" cy="3581400"/>
          </a:xfrm>
        </p:spPr>
        <p:txBody>
          <a:bodyPr/>
          <a:lstStyle/>
          <a:p>
            <a:r>
              <a:rPr lang="en-US" dirty="0"/>
              <a:t>A designated State agency (DSA) provides financial services to assist the VR agency (the designated State unit) in paying VR program invoices; staff members are paid by the DSA using State appropriations. If the staff provides services to support the VR program, the staff costs, proportional to the benefit received by the VR program, must be reported on the agency’s RSA-17 as non-Federal expenditures. </a:t>
            </a:r>
          </a:p>
        </p:txBody>
      </p:sp>
    </p:spTree>
    <p:extLst>
      <p:ext uri="{BB962C8B-B14F-4D97-AF65-F5344CB8AC3E}">
        <p14:creationId xmlns:p14="http://schemas.microsoft.com/office/powerpoint/2010/main" val="321896156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CAEF6-5966-418E-BFEB-AAB146C81905}"/>
              </a:ext>
            </a:extLst>
          </p:cNvPr>
          <p:cNvSpPr>
            <a:spLocks noGrp="1"/>
          </p:cNvSpPr>
          <p:nvPr>
            <p:ph type="title"/>
          </p:nvPr>
        </p:nvSpPr>
        <p:spPr/>
        <p:txBody>
          <a:bodyPr/>
          <a:lstStyle/>
          <a:p>
            <a:r>
              <a:rPr lang="en-US" sz="3600" dirty="0"/>
              <a:t>Non-Federal Share Reporting – Example 2</a:t>
            </a:r>
          </a:p>
        </p:txBody>
      </p:sp>
      <p:sp>
        <p:nvSpPr>
          <p:cNvPr id="3" name="Content Placeholder 2">
            <a:extLst>
              <a:ext uri="{FF2B5EF4-FFF2-40B4-BE49-F238E27FC236}">
                <a16:creationId xmlns:a16="http://schemas.microsoft.com/office/drawing/2014/main" id="{0DB461A8-F5F5-4220-9FA7-3B6E519BA4C5}"/>
              </a:ext>
            </a:extLst>
          </p:cNvPr>
          <p:cNvSpPr>
            <a:spLocks noGrp="1"/>
          </p:cNvSpPr>
          <p:nvPr>
            <p:ph idx="1"/>
          </p:nvPr>
        </p:nvSpPr>
        <p:spPr>
          <a:xfrm>
            <a:off x="609600" y="1371600"/>
            <a:ext cx="10972800" cy="4648200"/>
          </a:xfrm>
        </p:spPr>
        <p:txBody>
          <a:bodyPr/>
          <a:lstStyle/>
          <a:p>
            <a:r>
              <a:rPr lang="en-US" dirty="0"/>
              <a:t>The State office in charge of centralized billing for indirect costs has not billed the VR agency for indirect costs in several years. The other State agency pays the VR indirect costs with State funds; however, the VR agency doesn’t report the costs as non-Federal share. This would be a violation of the MOE requirement as such expenditures must be reported on the RSA-17 report.</a:t>
            </a:r>
          </a:p>
          <a:p>
            <a:pPr marL="0" indent="0">
              <a:buNone/>
            </a:pPr>
            <a:endParaRPr lang="en-US" dirty="0"/>
          </a:p>
        </p:txBody>
      </p:sp>
    </p:spTree>
    <p:extLst>
      <p:ext uri="{BB962C8B-B14F-4D97-AF65-F5344CB8AC3E}">
        <p14:creationId xmlns:p14="http://schemas.microsoft.com/office/powerpoint/2010/main" val="346993434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A089D-DA67-437A-9388-61A09CE62E62}"/>
              </a:ext>
            </a:extLst>
          </p:cNvPr>
          <p:cNvSpPr>
            <a:spLocks noGrp="1"/>
          </p:cNvSpPr>
          <p:nvPr>
            <p:ph type="title"/>
          </p:nvPr>
        </p:nvSpPr>
        <p:spPr/>
        <p:txBody>
          <a:bodyPr/>
          <a:lstStyle/>
          <a:p>
            <a:r>
              <a:rPr lang="en-US" dirty="0"/>
              <a:t>MOE : Frequently Asked Question</a:t>
            </a:r>
          </a:p>
        </p:txBody>
      </p:sp>
      <p:sp>
        <p:nvSpPr>
          <p:cNvPr id="4" name="Content Placeholder 2">
            <a:extLst>
              <a:ext uri="{FF2B5EF4-FFF2-40B4-BE49-F238E27FC236}">
                <a16:creationId xmlns:a16="http://schemas.microsoft.com/office/drawing/2014/main" id="{4320D09F-8451-4076-88A4-DD98B9A43410}"/>
              </a:ext>
            </a:extLst>
          </p:cNvPr>
          <p:cNvSpPr>
            <a:spLocks noGrp="1"/>
          </p:cNvSpPr>
          <p:nvPr>
            <p:ph idx="1"/>
          </p:nvPr>
        </p:nvSpPr>
        <p:spPr>
          <a:xfrm>
            <a:off x="609600" y="1143000"/>
            <a:ext cx="10972800" cy="3886200"/>
          </a:xfrm>
        </p:spPr>
        <p:txBody>
          <a:bodyPr/>
          <a:lstStyle/>
          <a:p>
            <a:r>
              <a:rPr lang="en-US" dirty="0"/>
              <a:t>Q. Does an MOE deficit affect the amount of a grantee’s future formula VR allotment? </a:t>
            </a:r>
          </a:p>
          <a:p>
            <a:r>
              <a:rPr lang="en-US" dirty="0"/>
              <a:t>A. No. The Federal VR formula allotments are based on the statutory formula requirements and are recalculated annually. However, if a State has an MOE deficit for a prior FFY, RSA will reduce the State’s grant in a subsequent year by that deficit amount.</a:t>
            </a:r>
          </a:p>
          <a:p>
            <a:endParaRPr lang="en-US" dirty="0"/>
          </a:p>
        </p:txBody>
      </p:sp>
    </p:spTree>
    <p:extLst>
      <p:ext uri="{BB962C8B-B14F-4D97-AF65-F5344CB8AC3E}">
        <p14:creationId xmlns:p14="http://schemas.microsoft.com/office/powerpoint/2010/main" val="322266772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D591C-BDB3-440C-B2CF-9090F90C1965}"/>
              </a:ext>
            </a:extLst>
          </p:cNvPr>
          <p:cNvSpPr>
            <a:spLocks noGrp="1"/>
          </p:cNvSpPr>
          <p:nvPr>
            <p:ph type="title"/>
          </p:nvPr>
        </p:nvSpPr>
        <p:spPr/>
        <p:txBody>
          <a:bodyPr/>
          <a:lstStyle/>
          <a:p>
            <a:r>
              <a:rPr lang="en-US" b="1" dirty="0"/>
              <a:t>Part II: MOE Deficit Determination, Penalties, and Waivers</a:t>
            </a:r>
          </a:p>
        </p:txBody>
      </p:sp>
    </p:spTree>
    <p:extLst>
      <p:ext uri="{BB962C8B-B14F-4D97-AF65-F5344CB8AC3E}">
        <p14:creationId xmlns:p14="http://schemas.microsoft.com/office/powerpoint/2010/main" val="381455736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3392A-BCE7-41B8-8829-CDF16D8A8660}"/>
              </a:ext>
            </a:extLst>
          </p:cNvPr>
          <p:cNvSpPr>
            <a:spLocks noGrp="1"/>
          </p:cNvSpPr>
          <p:nvPr>
            <p:ph type="title"/>
          </p:nvPr>
        </p:nvSpPr>
        <p:spPr/>
        <p:txBody>
          <a:bodyPr/>
          <a:lstStyle/>
          <a:p>
            <a:r>
              <a:rPr lang="en-US" dirty="0"/>
              <a:t>MOE Deficit: Agency Notification</a:t>
            </a:r>
          </a:p>
        </p:txBody>
      </p:sp>
      <p:sp>
        <p:nvSpPr>
          <p:cNvPr id="3" name="Content Placeholder 2">
            <a:extLst>
              <a:ext uri="{FF2B5EF4-FFF2-40B4-BE49-F238E27FC236}">
                <a16:creationId xmlns:a16="http://schemas.microsoft.com/office/drawing/2014/main" id="{EBBEFB59-1692-4215-BAAE-7EDCF78F3A74}"/>
              </a:ext>
            </a:extLst>
          </p:cNvPr>
          <p:cNvSpPr>
            <a:spLocks noGrp="1"/>
          </p:cNvSpPr>
          <p:nvPr>
            <p:ph idx="1"/>
          </p:nvPr>
        </p:nvSpPr>
        <p:spPr/>
        <p:txBody>
          <a:bodyPr>
            <a:normAutofit lnSpcReduction="10000"/>
          </a:bodyPr>
          <a:lstStyle/>
          <a:p>
            <a:r>
              <a:rPr lang="en-US" dirty="0"/>
              <a:t>On September 16, 2019, the RSA Commissioner issued a Dear Director letter notifying VR grantees that the process for determining the MOE deficit and assessing MOE penalties will change beginning with the FFY 2020 VR awards. This means that MOE penalties generally have not been levied against the FFY 2020 VR awards, as RSA has not yet assessed the FFY 2019 MOE deficit in accordance with the new process. </a:t>
            </a:r>
          </a:p>
          <a:p>
            <a:r>
              <a:rPr lang="en-US" dirty="0"/>
              <a:t>In addition, MOE penalties will not be assessed against the FFY 2021 VR awards. MOE penalties for FFY 2019 MOE deficits will be levied against FFY 2022 awards (October 1, 2021).</a:t>
            </a:r>
          </a:p>
        </p:txBody>
      </p:sp>
    </p:spTree>
    <p:extLst>
      <p:ext uri="{BB962C8B-B14F-4D97-AF65-F5344CB8AC3E}">
        <p14:creationId xmlns:p14="http://schemas.microsoft.com/office/powerpoint/2010/main" val="732358376"/>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C7DB8-72F9-4138-8022-7F50C17B49D7}"/>
              </a:ext>
            </a:extLst>
          </p:cNvPr>
          <p:cNvSpPr>
            <a:spLocks noGrp="1"/>
          </p:cNvSpPr>
          <p:nvPr>
            <p:ph type="title"/>
          </p:nvPr>
        </p:nvSpPr>
        <p:spPr/>
        <p:txBody>
          <a:bodyPr/>
          <a:lstStyle/>
          <a:p>
            <a:r>
              <a:rPr lang="en-US" dirty="0"/>
              <a:t>MOE Deficit: New MOE Process</a:t>
            </a:r>
          </a:p>
        </p:txBody>
      </p:sp>
      <p:sp>
        <p:nvSpPr>
          <p:cNvPr id="3" name="Content Placeholder 2">
            <a:extLst>
              <a:ext uri="{FF2B5EF4-FFF2-40B4-BE49-F238E27FC236}">
                <a16:creationId xmlns:a16="http://schemas.microsoft.com/office/drawing/2014/main" id="{5196687B-3AEE-418B-B30C-6AA2B7E96F5E}"/>
              </a:ext>
            </a:extLst>
          </p:cNvPr>
          <p:cNvSpPr>
            <a:spLocks noGrp="1"/>
          </p:cNvSpPr>
          <p:nvPr>
            <p:ph idx="1"/>
          </p:nvPr>
        </p:nvSpPr>
        <p:spPr/>
        <p:txBody>
          <a:bodyPr>
            <a:normAutofit fontScale="85000" lnSpcReduction="20000"/>
          </a:bodyPr>
          <a:lstStyle/>
          <a:p>
            <a:r>
              <a:rPr lang="en-US" dirty="0"/>
              <a:t>The FFY 2019 MOE deficit will be based on the final SF-425 reports submitted by a VR agency for the FFY 2019 VR awards, compared to the FFY 2017 MOE level, and an MOE penalty will be assessed against the State’s subsequent year’s award. Since many State agency final SF-425 reports are submitted after the 8th quarter of an award, the MOE deficit analysis will occur approximately one year later than has occurred in the past. </a:t>
            </a:r>
          </a:p>
          <a:p>
            <a:r>
              <a:rPr lang="en-US" dirty="0"/>
              <a:t>Note: Due to uniformity, to avoid confusion and potential for error, RSA has determined that all VR agency MOE deficit assessments will be made after the 8th quarter, regardless of whether a State has submitted a final SF-425 or RSA-17 for any quarter prior to the 8th quarter. This will provide maximum planning for State agencies and consistent timeframes for when an MOE penalty will be levied. </a:t>
            </a:r>
          </a:p>
        </p:txBody>
      </p:sp>
    </p:spTree>
    <p:extLst>
      <p:ext uri="{BB962C8B-B14F-4D97-AF65-F5344CB8AC3E}">
        <p14:creationId xmlns:p14="http://schemas.microsoft.com/office/powerpoint/2010/main" val="771162664"/>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1D899-8889-438F-A2B0-A948AF340572}"/>
              </a:ext>
            </a:extLst>
          </p:cNvPr>
          <p:cNvSpPr>
            <a:spLocks noGrp="1"/>
          </p:cNvSpPr>
          <p:nvPr>
            <p:ph type="title"/>
          </p:nvPr>
        </p:nvSpPr>
        <p:spPr/>
        <p:txBody>
          <a:bodyPr/>
          <a:lstStyle/>
          <a:p>
            <a:r>
              <a:rPr lang="en-US" dirty="0"/>
              <a:t>MOE Deficit: Analysis Process</a:t>
            </a:r>
          </a:p>
        </p:txBody>
      </p:sp>
      <p:sp>
        <p:nvSpPr>
          <p:cNvPr id="3" name="Content Placeholder 2">
            <a:extLst>
              <a:ext uri="{FF2B5EF4-FFF2-40B4-BE49-F238E27FC236}">
                <a16:creationId xmlns:a16="http://schemas.microsoft.com/office/drawing/2014/main" id="{2591B658-7EF8-4954-9AEB-9C1FDB806A7E}"/>
              </a:ext>
            </a:extLst>
          </p:cNvPr>
          <p:cNvSpPr>
            <a:spLocks noGrp="1"/>
          </p:cNvSpPr>
          <p:nvPr>
            <p:ph idx="1"/>
          </p:nvPr>
        </p:nvSpPr>
        <p:spPr>
          <a:xfrm>
            <a:off x="609600" y="1143001"/>
            <a:ext cx="10972800" cy="3581399"/>
          </a:xfrm>
        </p:spPr>
        <p:txBody>
          <a:bodyPr/>
          <a:lstStyle/>
          <a:p>
            <a:r>
              <a:rPr lang="en-US" dirty="0"/>
              <a:t>The period of performance for an FFY 2019 VR award that qualified for carryover ended on September 30, 2020. Agencies had 120 days (until January 31, 2021) to submit the final Federal Financial Report. </a:t>
            </a:r>
          </a:p>
          <a:p>
            <a:r>
              <a:rPr lang="en-US" dirty="0"/>
              <a:t>This means the earliest that RSA would determine an FFY 2019 VR MOE deficit would be January 2021 or soon thereafter. </a:t>
            </a:r>
          </a:p>
        </p:txBody>
      </p:sp>
    </p:spTree>
    <p:extLst>
      <p:ext uri="{BB962C8B-B14F-4D97-AF65-F5344CB8AC3E}">
        <p14:creationId xmlns:p14="http://schemas.microsoft.com/office/powerpoint/2010/main" val="259772255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21E5E-EBE3-4B18-9AFF-4C832837DA3A}"/>
              </a:ext>
            </a:extLst>
          </p:cNvPr>
          <p:cNvSpPr>
            <a:spLocks noGrp="1"/>
          </p:cNvSpPr>
          <p:nvPr>
            <p:ph type="title"/>
          </p:nvPr>
        </p:nvSpPr>
        <p:spPr/>
        <p:txBody>
          <a:bodyPr/>
          <a:lstStyle/>
          <a:p>
            <a:r>
              <a:rPr lang="en-US" dirty="0"/>
              <a:t>Overview </a:t>
            </a:r>
          </a:p>
        </p:txBody>
      </p:sp>
      <p:sp>
        <p:nvSpPr>
          <p:cNvPr id="3" name="Content Placeholder 2">
            <a:extLst>
              <a:ext uri="{FF2B5EF4-FFF2-40B4-BE49-F238E27FC236}">
                <a16:creationId xmlns:a16="http://schemas.microsoft.com/office/drawing/2014/main" id="{4B4FAE77-66F3-4A60-8D3A-5177235EAB39}"/>
              </a:ext>
            </a:extLst>
          </p:cNvPr>
          <p:cNvSpPr>
            <a:spLocks noGrp="1"/>
          </p:cNvSpPr>
          <p:nvPr>
            <p:ph idx="1"/>
          </p:nvPr>
        </p:nvSpPr>
        <p:spPr/>
        <p:txBody>
          <a:bodyPr/>
          <a:lstStyle/>
          <a:p>
            <a:r>
              <a:rPr lang="en-US" dirty="0"/>
              <a:t>Maintenance of Effort (MOE) refers to a legislative, regulatory, or administrative requirement that a grant recipient must maintain a specified level of non-Federal expenditures (effort) to receive Federal grant funds. </a:t>
            </a:r>
          </a:p>
          <a:p>
            <a:r>
              <a:rPr lang="en-US" dirty="0"/>
              <a:t>Reallotment refers to the legislative, regulatory, or administrative authority that permits a Federal granting agency to reallot to other grant recipients that portion of a recipient’s annual grant that cannot be used.</a:t>
            </a:r>
          </a:p>
          <a:p>
            <a:endParaRPr lang="en-US" dirty="0"/>
          </a:p>
        </p:txBody>
      </p:sp>
    </p:spTree>
    <p:extLst>
      <p:ext uri="{BB962C8B-B14F-4D97-AF65-F5344CB8AC3E}">
        <p14:creationId xmlns:p14="http://schemas.microsoft.com/office/powerpoint/2010/main" val="385053366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19B80-7A9C-45C5-A0E0-B07488CC91E2}"/>
              </a:ext>
            </a:extLst>
          </p:cNvPr>
          <p:cNvSpPr>
            <a:spLocks noGrp="1"/>
          </p:cNvSpPr>
          <p:nvPr>
            <p:ph type="title"/>
          </p:nvPr>
        </p:nvSpPr>
        <p:spPr/>
        <p:txBody>
          <a:bodyPr/>
          <a:lstStyle/>
          <a:p>
            <a:r>
              <a:rPr lang="en-US" dirty="0"/>
              <a:t>MOE Deficit: Penalties Levied</a:t>
            </a:r>
          </a:p>
        </p:txBody>
      </p:sp>
      <p:sp>
        <p:nvSpPr>
          <p:cNvPr id="3" name="Content Placeholder 2">
            <a:extLst>
              <a:ext uri="{FF2B5EF4-FFF2-40B4-BE49-F238E27FC236}">
                <a16:creationId xmlns:a16="http://schemas.microsoft.com/office/drawing/2014/main" id="{A0D43392-F448-433B-99B9-3438715AE4BC}"/>
              </a:ext>
            </a:extLst>
          </p:cNvPr>
          <p:cNvSpPr>
            <a:spLocks noGrp="1"/>
          </p:cNvSpPr>
          <p:nvPr>
            <p:ph idx="1"/>
          </p:nvPr>
        </p:nvSpPr>
        <p:spPr/>
        <p:txBody>
          <a:bodyPr>
            <a:normAutofit fontScale="85000" lnSpcReduction="20000"/>
          </a:bodyPr>
          <a:lstStyle/>
          <a:p>
            <a:r>
              <a:rPr lang="en-US" dirty="0"/>
              <a:t>Consistent with the Rehabilitation Act, MOE penalties will be levied against the State’s subsequent year’s award. </a:t>
            </a:r>
          </a:p>
          <a:p>
            <a:r>
              <a:rPr lang="en-US" dirty="0"/>
              <a:t>This means an MOE deficit assessed early in calendar year 2021 after final FFY 2019 VR award SF-425 submission may be levied as an MOE penalty in October 2021 and be deducted from the State’s FFY 2022 VR award allotment.  </a:t>
            </a:r>
          </a:p>
          <a:p>
            <a:r>
              <a:rPr lang="en-US" dirty="0"/>
              <a:t>Note: In accordance with Section 111(a)(2) of the Rehabilitation Act and 34 C.F.R. § 361.62(a)(2), the Secretary will reduce the amount otherwise payable to a State for any FFY by the amount by which the total expenditures from non-Federal sources under the vocational rehabilitation services portion of the Unified or Combined State Plan for any previous fiscal year were less than the total of those expenditures for the fiscal year two years prior to that previous fiscal year. </a:t>
            </a:r>
          </a:p>
        </p:txBody>
      </p:sp>
    </p:spTree>
    <p:extLst>
      <p:ext uri="{BB962C8B-B14F-4D97-AF65-F5344CB8AC3E}">
        <p14:creationId xmlns:p14="http://schemas.microsoft.com/office/powerpoint/2010/main" val="198907805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54991-7E9D-49F4-9BEB-768D8F14403E}"/>
              </a:ext>
            </a:extLst>
          </p:cNvPr>
          <p:cNvSpPr>
            <a:spLocks noGrp="1"/>
          </p:cNvSpPr>
          <p:nvPr>
            <p:ph type="title"/>
          </p:nvPr>
        </p:nvSpPr>
        <p:spPr/>
        <p:txBody>
          <a:bodyPr/>
          <a:lstStyle/>
          <a:p>
            <a:r>
              <a:rPr lang="en-US" dirty="0"/>
              <a:t>MOE Deficit: Penalties Levied (cont.)</a:t>
            </a:r>
          </a:p>
        </p:txBody>
      </p:sp>
      <p:sp>
        <p:nvSpPr>
          <p:cNvPr id="3" name="Content Placeholder 2">
            <a:extLst>
              <a:ext uri="{FF2B5EF4-FFF2-40B4-BE49-F238E27FC236}">
                <a16:creationId xmlns:a16="http://schemas.microsoft.com/office/drawing/2014/main" id="{2CBDF1E2-E357-487C-A2DF-7F72EF85D742}"/>
              </a:ext>
            </a:extLst>
          </p:cNvPr>
          <p:cNvSpPr>
            <a:spLocks noGrp="1"/>
          </p:cNvSpPr>
          <p:nvPr>
            <p:ph idx="1"/>
          </p:nvPr>
        </p:nvSpPr>
        <p:spPr>
          <a:xfrm>
            <a:off x="609600" y="1371600"/>
            <a:ext cx="10972800" cy="3657599"/>
          </a:xfrm>
        </p:spPr>
        <p:txBody>
          <a:bodyPr/>
          <a:lstStyle/>
          <a:p>
            <a:r>
              <a:rPr lang="en-US" dirty="0"/>
              <a:t>Once RSA has the information necessary to determine an MOE deficit exists, RSA will formally notify grantees of potential penalties. This occurs after the final SF-425 or RSA-17 report is submitted to RSA. The letter sent to the grantee will provide details regarding how the deficit was determined and what specific data/information the State should submit if it would like to request an MOE waiver. </a:t>
            </a:r>
          </a:p>
        </p:txBody>
      </p:sp>
    </p:spTree>
    <p:extLst>
      <p:ext uri="{BB962C8B-B14F-4D97-AF65-F5344CB8AC3E}">
        <p14:creationId xmlns:p14="http://schemas.microsoft.com/office/powerpoint/2010/main" val="163879141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3FF88-A838-4A9E-BC9C-45F64E01289B}"/>
              </a:ext>
            </a:extLst>
          </p:cNvPr>
          <p:cNvSpPr>
            <a:spLocks noGrp="1"/>
          </p:cNvSpPr>
          <p:nvPr>
            <p:ph type="title"/>
          </p:nvPr>
        </p:nvSpPr>
        <p:spPr/>
        <p:txBody>
          <a:bodyPr/>
          <a:lstStyle/>
          <a:p>
            <a:r>
              <a:rPr lang="en-US" dirty="0"/>
              <a:t>MOE Waivers</a:t>
            </a:r>
          </a:p>
        </p:txBody>
      </p:sp>
      <p:sp>
        <p:nvSpPr>
          <p:cNvPr id="3" name="Content Placeholder 2">
            <a:extLst>
              <a:ext uri="{FF2B5EF4-FFF2-40B4-BE49-F238E27FC236}">
                <a16:creationId xmlns:a16="http://schemas.microsoft.com/office/drawing/2014/main" id="{EAE04DDA-5B01-48F7-94F9-099B9428D539}"/>
              </a:ext>
            </a:extLst>
          </p:cNvPr>
          <p:cNvSpPr>
            <a:spLocks noGrp="1"/>
          </p:cNvSpPr>
          <p:nvPr>
            <p:ph idx="1"/>
          </p:nvPr>
        </p:nvSpPr>
        <p:spPr/>
        <p:txBody>
          <a:bodyPr>
            <a:normAutofit lnSpcReduction="10000"/>
          </a:bodyPr>
          <a:lstStyle/>
          <a:p>
            <a:r>
              <a:rPr lang="en-US" dirty="0"/>
              <a:t>The Secretary may waive or modify an MOE penalty if a determination is made that a waiver or modification is necessary to respond to exceptional or uncontrollable circumstances, such as a – </a:t>
            </a:r>
          </a:p>
          <a:p>
            <a:pPr marL="457200" indent="0">
              <a:lnSpc>
                <a:spcPct val="110000"/>
              </a:lnSpc>
              <a:spcBef>
                <a:spcPts val="1200"/>
              </a:spcBef>
              <a:buNone/>
            </a:pPr>
            <a:r>
              <a:rPr lang="en-US" dirty="0"/>
              <a:t>•  Major natural disaster or </a:t>
            </a:r>
          </a:p>
          <a:p>
            <a:pPr marL="457200" indent="0">
              <a:lnSpc>
                <a:spcPct val="110000"/>
              </a:lnSpc>
              <a:spcBef>
                <a:spcPts val="0"/>
              </a:spcBef>
              <a:buNone/>
            </a:pPr>
            <a:r>
              <a:rPr lang="en-US" dirty="0"/>
              <a:t>•  Serious economic downturn, that…</a:t>
            </a:r>
          </a:p>
          <a:p>
            <a:r>
              <a:rPr lang="en-US" dirty="0"/>
              <a:t>causes significant unanticipated expenditures or a general reduction of State programs, or requires the State to make one-time, long term investments for the construction or establishment of CRP facilities.</a:t>
            </a:r>
          </a:p>
          <a:p>
            <a:endParaRPr lang="en-US" dirty="0"/>
          </a:p>
        </p:txBody>
      </p:sp>
    </p:spTree>
    <p:extLst>
      <p:ext uri="{BB962C8B-B14F-4D97-AF65-F5344CB8AC3E}">
        <p14:creationId xmlns:p14="http://schemas.microsoft.com/office/powerpoint/2010/main" val="99942370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D7FC7-E11B-4FE2-92C6-1815074368B2}"/>
              </a:ext>
            </a:extLst>
          </p:cNvPr>
          <p:cNvSpPr>
            <a:spLocks noGrp="1"/>
          </p:cNvSpPr>
          <p:nvPr>
            <p:ph type="title"/>
          </p:nvPr>
        </p:nvSpPr>
        <p:spPr/>
        <p:txBody>
          <a:bodyPr/>
          <a:lstStyle/>
          <a:p>
            <a:r>
              <a:rPr lang="en-US" dirty="0"/>
              <a:t>MOE Waivers (cont.)</a:t>
            </a:r>
          </a:p>
        </p:txBody>
      </p:sp>
      <p:sp>
        <p:nvSpPr>
          <p:cNvPr id="3" name="Content Placeholder 2">
            <a:extLst>
              <a:ext uri="{FF2B5EF4-FFF2-40B4-BE49-F238E27FC236}">
                <a16:creationId xmlns:a16="http://schemas.microsoft.com/office/drawing/2014/main" id="{498330B9-832C-4C2A-AE63-62C4BFBED4C5}"/>
              </a:ext>
            </a:extLst>
          </p:cNvPr>
          <p:cNvSpPr>
            <a:spLocks noGrp="1"/>
          </p:cNvSpPr>
          <p:nvPr>
            <p:ph idx="1"/>
          </p:nvPr>
        </p:nvSpPr>
        <p:spPr>
          <a:xfrm>
            <a:off x="609600" y="1143001"/>
            <a:ext cx="10972800" cy="4648199"/>
          </a:xfrm>
        </p:spPr>
        <p:txBody>
          <a:bodyPr>
            <a:normAutofit fontScale="85000" lnSpcReduction="20000"/>
          </a:bodyPr>
          <a:lstStyle/>
          <a:p>
            <a:r>
              <a:rPr lang="en-US" dirty="0"/>
              <a:t>States should submit a request for an MOE waiver when the deficit becomes known. Typically, this occurs after receipt of the formal notification from RSA of an MOE penalty. Since the final SF-425 submission indicates the non-Federal share data is final, States may await the RSA notification letter of potential penalty or contact the RSA Financial Management Specialist assigned to their State to identify their intent to submit the MOE waiver request and receive instructions for next steps after the final SF-425 report is submitted. </a:t>
            </a:r>
          </a:p>
          <a:p>
            <a:r>
              <a:rPr lang="en-US" dirty="0"/>
              <a:t>In our FFY 2019 example, if FFY 2019 is the year of the deficit, States with VR awards qualifying for carryover may reach out to the Financial Management Specialist in early calendar year 2021, after submission of the final SF-425 report, expressing their intent to submit an MOE waiver request.</a:t>
            </a:r>
          </a:p>
        </p:txBody>
      </p:sp>
    </p:spTree>
    <p:extLst>
      <p:ext uri="{BB962C8B-B14F-4D97-AF65-F5344CB8AC3E}">
        <p14:creationId xmlns:p14="http://schemas.microsoft.com/office/powerpoint/2010/main" val="178698783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4E803-8E7C-4C3B-82F4-E293BB44D86D}"/>
              </a:ext>
            </a:extLst>
          </p:cNvPr>
          <p:cNvSpPr>
            <a:spLocks noGrp="1"/>
          </p:cNvSpPr>
          <p:nvPr>
            <p:ph type="title"/>
          </p:nvPr>
        </p:nvSpPr>
        <p:spPr/>
        <p:txBody>
          <a:bodyPr/>
          <a:lstStyle/>
          <a:p>
            <a:r>
              <a:rPr lang="en-US" dirty="0"/>
              <a:t>MOE Waivers (cont.)</a:t>
            </a:r>
          </a:p>
        </p:txBody>
      </p:sp>
      <p:sp>
        <p:nvSpPr>
          <p:cNvPr id="3" name="Content Placeholder 2">
            <a:extLst>
              <a:ext uri="{FF2B5EF4-FFF2-40B4-BE49-F238E27FC236}">
                <a16:creationId xmlns:a16="http://schemas.microsoft.com/office/drawing/2014/main" id="{0AF30F98-7660-428A-8B43-53E1A2A8F430}"/>
              </a:ext>
            </a:extLst>
          </p:cNvPr>
          <p:cNvSpPr>
            <a:spLocks noGrp="1"/>
          </p:cNvSpPr>
          <p:nvPr>
            <p:ph idx="1"/>
          </p:nvPr>
        </p:nvSpPr>
        <p:spPr/>
        <p:txBody>
          <a:bodyPr>
            <a:normAutofit fontScale="92500"/>
          </a:bodyPr>
          <a:lstStyle/>
          <a:p>
            <a:r>
              <a:rPr lang="en-US" dirty="0"/>
              <a:t>RSA has the ability to waive an MOE amount, if requirements are met, not the MOE requirement. Therefore, the amount of the deficit must be known to submit the MOE waiver request. VR agencies should work with the Financial Management Specialist assigned to their State to ensure the MOE waiver request includes all the necessary supporting documentation. </a:t>
            </a:r>
          </a:p>
          <a:p>
            <a:r>
              <a:rPr lang="en-US" dirty="0"/>
              <a:t>Note: Recall that VR awards that do not qualify for carryover, with a 4th or 6th quarter final SF-425 or RSA-17 report, will not have their MOE deficit determined until all final 8th quarter reports are submitted by VR grantees nationwide.</a:t>
            </a:r>
          </a:p>
        </p:txBody>
      </p:sp>
    </p:spTree>
    <p:extLst>
      <p:ext uri="{BB962C8B-B14F-4D97-AF65-F5344CB8AC3E}">
        <p14:creationId xmlns:p14="http://schemas.microsoft.com/office/powerpoint/2010/main" val="1618187893"/>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19851-C58F-448B-9B59-C95517FE8B30}"/>
              </a:ext>
            </a:extLst>
          </p:cNvPr>
          <p:cNvSpPr>
            <a:spLocks noGrp="1"/>
          </p:cNvSpPr>
          <p:nvPr>
            <p:ph type="title"/>
          </p:nvPr>
        </p:nvSpPr>
        <p:spPr/>
        <p:txBody>
          <a:bodyPr/>
          <a:lstStyle/>
          <a:p>
            <a:r>
              <a:rPr lang="en-US" dirty="0"/>
              <a:t>MOE Waivers (cont.)</a:t>
            </a:r>
          </a:p>
        </p:txBody>
      </p:sp>
      <p:sp>
        <p:nvSpPr>
          <p:cNvPr id="3" name="Content Placeholder 2">
            <a:extLst>
              <a:ext uri="{FF2B5EF4-FFF2-40B4-BE49-F238E27FC236}">
                <a16:creationId xmlns:a16="http://schemas.microsoft.com/office/drawing/2014/main" id="{DE8A07CD-C2FA-4D34-86EC-04C27EE1B604}"/>
              </a:ext>
            </a:extLst>
          </p:cNvPr>
          <p:cNvSpPr>
            <a:spLocks noGrp="1"/>
          </p:cNvSpPr>
          <p:nvPr>
            <p:ph idx="1"/>
          </p:nvPr>
        </p:nvSpPr>
        <p:spPr/>
        <p:txBody>
          <a:bodyPr>
            <a:normAutofit fontScale="92500" lnSpcReduction="20000"/>
          </a:bodyPr>
          <a:lstStyle/>
          <a:p>
            <a:r>
              <a:rPr lang="en-US" dirty="0"/>
              <a:t>The waiver request must include sufficient supporting documentation explaining the circumstances that contributed to the MOE deficit and stating how those circumstances were unanticipated or out of the State's control. Only the circumstances described at 34 C.F.R. § 361.62(d) may provide the basis for an MOE waiver or modification. </a:t>
            </a:r>
          </a:p>
          <a:p>
            <a:r>
              <a:rPr lang="en-US" dirty="0"/>
              <a:t>It is important that agencies provide the supporting documentation listed in RSA’s MOE penalty notification letter and present it in a logical and succinct format so that RSA can make a determination on the merits of the request in a reasonable amount of time. Failure to provide adequate, timely, or proper justification may result in the denial of the request.</a:t>
            </a:r>
          </a:p>
        </p:txBody>
      </p:sp>
    </p:spTree>
    <p:extLst>
      <p:ext uri="{BB962C8B-B14F-4D97-AF65-F5344CB8AC3E}">
        <p14:creationId xmlns:p14="http://schemas.microsoft.com/office/powerpoint/2010/main" val="140596705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3EE08-37B4-4AB5-AD48-1974CC27D431}"/>
              </a:ext>
            </a:extLst>
          </p:cNvPr>
          <p:cNvSpPr>
            <a:spLocks noGrp="1"/>
          </p:cNvSpPr>
          <p:nvPr>
            <p:ph type="title"/>
          </p:nvPr>
        </p:nvSpPr>
        <p:spPr/>
        <p:txBody>
          <a:bodyPr/>
          <a:lstStyle/>
          <a:p>
            <a:r>
              <a:rPr lang="en-US" b="1" dirty="0"/>
              <a:t>Part III: Reallotment</a:t>
            </a:r>
          </a:p>
        </p:txBody>
      </p:sp>
    </p:spTree>
    <p:extLst>
      <p:ext uri="{BB962C8B-B14F-4D97-AF65-F5344CB8AC3E}">
        <p14:creationId xmlns:p14="http://schemas.microsoft.com/office/powerpoint/2010/main" val="2106676169"/>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4749E-74B7-433E-AAF4-06CE88879208}"/>
              </a:ext>
            </a:extLst>
          </p:cNvPr>
          <p:cNvSpPr>
            <a:spLocks noGrp="1"/>
          </p:cNvSpPr>
          <p:nvPr>
            <p:ph type="title"/>
          </p:nvPr>
        </p:nvSpPr>
        <p:spPr>
          <a:xfrm>
            <a:off x="609600" y="0"/>
            <a:ext cx="9875520" cy="672111"/>
          </a:xfrm>
        </p:spPr>
        <p:txBody>
          <a:bodyPr/>
          <a:lstStyle/>
          <a:p>
            <a:r>
              <a:rPr lang="en-US" dirty="0"/>
              <a:t>Reallotment</a:t>
            </a:r>
          </a:p>
        </p:txBody>
      </p:sp>
      <p:sp>
        <p:nvSpPr>
          <p:cNvPr id="3" name="Content Placeholder 2">
            <a:extLst>
              <a:ext uri="{FF2B5EF4-FFF2-40B4-BE49-F238E27FC236}">
                <a16:creationId xmlns:a16="http://schemas.microsoft.com/office/drawing/2014/main" id="{FC4B31CD-43F8-4801-94F2-5F4A28395539}"/>
              </a:ext>
            </a:extLst>
          </p:cNvPr>
          <p:cNvSpPr>
            <a:spLocks noGrp="1"/>
          </p:cNvSpPr>
          <p:nvPr>
            <p:ph idx="1"/>
          </p:nvPr>
        </p:nvSpPr>
        <p:spPr>
          <a:xfrm>
            <a:off x="609600" y="1371600"/>
            <a:ext cx="10972800" cy="3657599"/>
          </a:xfrm>
        </p:spPr>
        <p:txBody>
          <a:bodyPr/>
          <a:lstStyle/>
          <a:p>
            <a:r>
              <a:rPr lang="en-US" dirty="0"/>
              <a:t>The Rehabilitation Act authorizes the Commissioner of RSA to reallot to other grant recipients that portion of a recipient’s annual grant that cannot be used (Section 110(b)(1) of the Rehabilitation Act). </a:t>
            </a:r>
          </a:p>
          <a:p>
            <a:r>
              <a:rPr lang="en-US" dirty="0"/>
              <a:t>The reallotment process maximizes the use of appropriated funds under the VR and other RSA formula grant programs. </a:t>
            </a:r>
          </a:p>
        </p:txBody>
      </p:sp>
    </p:spTree>
    <p:extLst>
      <p:ext uri="{BB962C8B-B14F-4D97-AF65-F5344CB8AC3E}">
        <p14:creationId xmlns:p14="http://schemas.microsoft.com/office/powerpoint/2010/main" val="54487114"/>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B15FA-9BE8-4C92-AC4F-E2986B07CCB5}"/>
              </a:ext>
            </a:extLst>
          </p:cNvPr>
          <p:cNvSpPr>
            <a:spLocks noGrp="1"/>
          </p:cNvSpPr>
          <p:nvPr>
            <p:ph type="title"/>
          </p:nvPr>
        </p:nvSpPr>
        <p:spPr/>
        <p:txBody>
          <a:bodyPr/>
          <a:lstStyle/>
          <a:p>
            <a:r>
              <a:rPr lang="en-US" dirty="0"/>
              <a:t>Reallotment (cont.)</a:t>
            </a:r>
          </a:p>
        </p:txBody>
      </p:sp>
      <p:sp>
        <p:nvSpPr>
          <p:cNvPr id="3" name="Content Placeholder 2">
            <a:extLst>
              <a:ext uri="{FF2B5EF4-FFF2-40B4-BE49-F238E27FC236}">
                <a16:creationId xmlns:a16="http://schemas.microsoft.com/office/drawing/2014/main" id="{AA6B01CF-CF14-47BC-A11E-F5DF735B832B}"/>
              </a:ext>
            </a:extLst>
          </p:cNvPr>
          <p:cNvSpPr>
            <a:spLocks noGrp="1"/>
          </p:cNvSpPr>
          <p:nvPr>
            <p:ph idx="1"/>
          </p:nvPr>
        </p:nvSpPr>
        <p:spPr>
          <a:xfrm>
            <a:off x="609600" y="1447800"/>
            <a:ext cx="10972800" cy="4648200"/>
          </a:xfrm>
        </p:spPr>
        <p:txBody>
          <a:bodyPr/>
          <a:lstStyle/>
          <a:p>
            <a:pPr>
              <a:spcAft>
                <a:spcPts val="1800"/>
              </a:spcAft>
            </a:pPr>
            <a:r>
              <a:rPr lang="en-US" dirty="0"/>
              <a:t>The total amount of funds available for reallotment in the VR program are dependent upon the amount of:</a:t>
            </a:r>
          </a:p>
          <a:p>
            <a:pPr marL="731520" indent="-274320">
              <a:spcBef>
                <a:spcPts val="1200"/>
              </a:spcBef>
              <a:buNone/>
            </a:pPr>
            <a:r>
              <a:rPr lang="en-US" dirty="0"/>
              <a:t>• Funds relinquished by VR agencies for the current FFY; and</a:t>
            </a:r>
          </a:p>
          <a:p>
            <a:pPr marL="731520" indent="-274320">
              <a:spcBef>
                <a:spcPts val="1200"/>
              </a:spcBef>
              <a:buNone/>
            </a:pPr>
            <a:r>
              <a:rPr lang="en-US" dirty="0"/>
              <a:t>• MOE deficits incurred by States that are not waived by the Secretary during the current FFY.</a:t>
            </a:r>
          </a:p>
        </p:txBody>
      </p:sp>
    </p:spTree>
    <p:extLst>
      <p:ext uri="{BB962C8B-B14F-4D97-AF65-F5344CB8AC3E}">
        <p14:creationId xmlns:p14="http://schemas.microsoft.com/office/powerpoint/2010/main" val="2472800632"/>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9FAEF-8388-49A6-B6A3-7D800D486B54}"/>
              </a:ext>
            </a:extLst>
          </p:cNvPr>
          <p:cNvSpPr>
            <a:spLocks noGrp="1"/>
          </p:cNvSpPr>
          <p:nvPr>
            <p:ph type="title"/>
          </p:nvPr>
        </p:nvSpPr>
        <p:spPr/>
        <p:txBody>
          <a:bodyPr/>
          <a:lstStyle/>
          <a:p>
            <a:r>
              <a:rPr lang="en-US" dirty="0"/>
              <a:t>Reallotment (cont.)</a:t>
            </a:r>
          </a:p>
        </p:txBody>
      </p:sp>
      <p:sp>
        <p:nvSpPr>
          <p:cNvPr id="3" name="Content Placeholder 2">
            <a:extLst>
              <a:ext uri="{FF2B5EF4-FFF2-40B4-BE49-F238E27FC236}">
                <a16:creationId xmlns:a16="http://schemas.microsoft.com/office/drawing/2014/main" id="{304BCB4E-B23F-4BA8-A4EC-12518C83934F}"/>
              </a:ext>
            </a:extLst>
          </p:cNvPr>
          <p:cNvSpPr>
            <a:spLocks noGrp="1"/>
          </p:cNvSpPr>
          <p:nvPr>
            <p:ph idx="1"/>
          </p:nvPr>
        </p:nvSpPr>
        <p:spPr/>
        <p:txBody>
          <a:bodyPr/>
          <a:lstStyle/>
          <a:p>
            <a:r>
              <a:rPr lang="en-US" dirty="0"/>
              <a:t>States that request funds in reallotment and incurred an MOE penalty earlier in the FFY will have the MOE penalty amount deducted from the available pool of reallotment funds before determining the amount of additional VR funds awarded to the State through the reallotment process. This process ensures that a State cannot benefit from its own MOE penalty.</a:t>
            </a:r>
          </a:p>
          <a:p>
            <a:r>
              <a:rPr lang="en-US" b="1" dirty="0"/>
              <a:t>Note: States can benefit from other State’s MOE penalties through reallotment.</a:t>
            </a:r>
          </a:p>
        </p:txBody>
      </p:sp>
    </p:spTree>
    <p:extLst>
      <p:ext uri="{BB962C8B-B14F-4D97-AF65-F5344CB8AC3E}">
        <p14:creationId xmlns:p14="http://schemas.microsoft.com/office/powerpoint/2010/main" val="279997375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11970-1FC2-47E1-94B9-97254240780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1BA3A38A-869B-41D0-825B-9153B28D4A45}"/>
              </a:ext>
            </a:extLst>
          </p:cNvPr>
          <p:cNvSpPr>
            <a:spLocks noGrp="1"/>
          </p:cNvSpPr>
          <p:nvPr>
            <p:ph idx="1"/>
          </p:nvPr>
        </p:nvSpPr>
        <p:spPr/>
        <p:txBody>
          <a:bodyPr/>
          <a:lstStyle/>
          <a:p>
            <a:r>
              <a:rPr lang="en-US" dirty="0"/>
              <a:t>An MOE and reallotment are interrelated processes under the State Vocational Rehabilitation Services (VR) formula awards. While all of the Rehabilitation Service Administration’s (RSA) formula awards are subject to a reallotment provision, VR is the only RSA formula award that is also subject to an MOE requirement.</a:t>
            </a:r>
          </a:p>
          <a:p>
            <a:r>
              <a:rPr lang="en-US" dirty="0"/>
              <a:t>This presentation provides details regarding the MOE requirement and process and describes the interrelationship with reallotment in the VR program.</a:t>
            </a:r>
          </a:p>
          <a:p>
            <a:endParaRPr lang="en-US" dirty="0"/>
          </a:p>
        </p:txBody>
      </p:sp>
    </p:spTree>
    <p:extLst>
      <p:ext uri="{BB962C8B-B14F-4D97-AF65-F5344CB8AC3E}">
        <p14:creationId xmlns:p14="http://schemas.microsoft.com/office/powerpoint/2010/main" val="2345325447"/>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B462E-1013-4ACF-99C1-47401EF7D608}"/>
              </a:ext>
            </a:extLst>
          </p:cNvPr>
          <p:cNvSpPr>
            <a:spLocks noGrp="1"/>
          </p:cNvSpPr>
          <p:nvPr>
            <p:ph type="title"/>
          </p:nvPr>
        </p:nvSpPr>
        <p:spPr/>
        <p:txBody>
          <a:bodyPr/>
          <a:lstStyle/>
          <a:p>
            <a:r>
              <a:rPr lang="en-US" dirty="0"/>
              <a:t>Reallotment (Example)</a:t>
            </a:r>
          </a:p>
        </p:txBody>
      </p:sp>
      <p:sp>
        <p:nvSpPr>
          <p:cNvPr id="3" name="Content Placeholder 2">
            <a:extLst>
              <a:ext uri="{FF2B5EF4-FFF2-40B4-BE49-F238E27FC236}">
                <a16:creationId xmlns:a16="http://schemas.microsoft.com/office/drawing/2014/main" id="{F4F44CF4-6D58-4AAA-8B0F-17BCAE6F9532}"/>
              </a:ext>
            </a:extLst>
          </p:cNvPr>
          <p:cNvSpPr>
            <a:spLocks noGrp="1"/>
          </p:cNvSpPr>
          <p:nvPr>
            <p:ph idx="1"/>
          </p:nvPr>
        </p:nvSpPr>
        <p:spPr/>
        <p:txBody>
          <a:bodyPr/>
          <a:lstStyle/>
          <a:p>
            <a:pPr>
              <a:spcAft>
                <a:spcPts val="1200"/>
              </a:spcAft>
            </a:pPr>
            <a:r>
              <a:rPr lang="en-US" dirty="0"/>
              <a:t>Using the FFY 2019 example, with an FFY 2019 MOE deficit identified in January 2021 and an MOE penalty levied in October 2021 against the FFY 2022 VR award:</a:t>
            </a:r>
          </a:p>
          <a:p>
            <a:pPr marL="457200" indent="-320040">
              <a:spcBef>
                <a:spcPts val="0"/>
              </a:spcBef>
              <a:buNone/>
            </a:pPr>
            <a:r>
              <a:rPr lang="en-US" dirty="0"/>
              <a:t>• The MOE penalty would be included in the FFY 2022 VR reallotment pool; and </a:t>
            </a:r>
          </a:p>
          <a:p>
            <a:pPr marL="457200" indent="-320040">
              <a:spcBef>
                <a:spcPts val="0"/>
              </a:spcBef>
              <a:buNone/>
            </a:pPr>
            <a:r>
              <a:rPr lang="en-US" dirty="0"/>
              <a:t>• The State VR agency incurring the MOE penalty will not be able to receive those funds back through FFY 2022 reallotment, but may receive other relinquished funds or MOE penalties incurred by other States. </a:t>
            </a:r>
          </a:p>
        </p:txBody>
      </p:sp>
    </p:spTree>
    <p:extLst>
      <p:ext uri="{BB962C8B-B14F-4D97-AF65-F5344CB8AC3E}">
        <p14:creationId xmlns:p14="http://schemas.microsoft.com/office/powerpoint/2010/main" val="1521405198"/>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4B9CB-8B5B-41A9-BD75-3F4A713E33F0}"/>
              </a:ext>
            </a:extLst>
          </p:cNvPr>
          <p:cNvSpPr>
            <a:spLocks noGrp="1"/>
          </p:cNvSpPr>
          <p:nvPr>
            <p:ph type="title"/>
          </p:nvPr>
        </p:nvSpPr>
        <p:spPr/>
        <p:txBody>
          <a:bodyPr/>
          <a:lstStyle/>
          <a:p>
            <a:r>
              <a:rPr lang="en-US" b="1" dirty="0"/>
              <a:t>Part IV: Program Considerations</a:t>
            </a:r>
          </a:p>
        </p:txBody>
      </p:sp>
    </p:spTree>
    <p:extLst>
      <p:ext uri="{BB962C8B-B14F-4D97-AF65-F5344CB8AC3E}">
        <p14:creationId xmlns:p14="http://schemas.microsoft.com/office/powerpoint/2010/main" val="4088395737"/>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1BE73-0B69-46AA-AF13-FAFD92E142EA}"/>
              </a:ext>
            </a:extLst>
          </p:cNvPr>
          <p:cNvSpPr>
            <a:spLocks noGrp="1"/>
          </p:cNvSpPr>
          <p:nvPr>
            <p:ph type="title"/>
          </p:nvPr>
        </p:nvSpPr>
        <p:spPr/>
        <p:txBody>
          <a:bodyPr/>
          <a:lstStyle/>
          <a:p>
            <a:r>
              <a:rPr lang="en-US" dirty="0"/>
              <a:t>Effects of the New Process</a:t>
            </a:r>
          </a:p>
        </p:txBody>
      </p:sp>
      <p:sp>
        <p:nvSpPr>
          <p:cNvPr id="3" name="Content Placeholder 2">
            <a:extLst>
              <a:ext uri="{FF2B5EF4-FFF2-40B4-BE49-F238E27FC236}">
                <a16:creationId xmlns:a16="http://schemas.microsoft.com/office/drawing/2014/main" id="{366B819D-BC07-4377-8F10-D29337BCA18A}"/>
              </a:ext>
            </a:extLst>
          </p:cNvPr>
          <p:cNvSpPr>
            <a:spLocks noGrp="1"/>
          </p:cNvSpPr>
          <p:nvPr>
            <p:ph idx="1"/>
          </p:nvPr>
        </p:nvSpPr>
        <p:spPr/>
        <p:txBody>
          <a:bodyPr/>
          <a:lstStyle/>
          <a:p>
            <a:r>
              <a:rPr lang="en-US" dirty="0"/>
              <a:t>MOE penalties will be levied at the beginning of an FFY, when funds are allotted. This means States with MOE penalties will see a reduction to grant award funds or potentially no initial VR funds if VR funds are allotted in small amounts through at least one continuing resolution. </a:t>
            </a:r>
          </a:p>
          <a:p>
            <a:r>
              <a:rPr lang="en-US" dirty="0"/>
              <a:t>States without MOE penalties will receive the full amount of their VR formula allotments (once a full year appropriation is enacted) since RSA no longer retains 15 percent of the State’s allotment for MOE penalty purposes.</a:t>
            </a:r>
          </a:p>
        </p:txBody>
      </p:sp>
    </p:spTree>
    <p:extLst>
      <p:ext uri="{BB962C8B-B14F-4D97-AF65-F5344CB8AC3E}">
        <p14:creationId xmlns:p14="http://schemas.microsoft.com/office/powerpoint/2010/main" val="3211172569"/>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EE80-2EE7-4E6A-AC47-75507BBD5F8A}"/>
              </a:ext>
            </a:extLst>
          </p:cNvPr>
          <p:cNvSpPr>
            <a:spLocks noGrp="1"/>
          </p:cNvSpPr>
          <p:nvPr>
            <p:ph type="title"/>
          </p:nvPr>
        </p:nvSpPr>
        <p:spPr/>
        <p:txBody>
          <a:bodyPr/>
          <a:lstStyle/>
          <a:p>
            <a:r>
              <a:rPr lang="en-US" dirty="0"/>
              <a:t>Effects of the New Process (cont.)</a:t>
            </a:r>
          </a:p>
        </p:txBody>
      </p:sp>
      <p:sp>
        <p:nvSpPr>
          <p:cNvPr id="3" name="Content Placeholder 2">
            <a:extLst>
              <a:ext uri="{FF2B5EF4-FFF2-40B4-BE49-F238E27FC236}">
                <a16:creationId xmlns:a16="http://schemas.microsoft.com/office/drawing/2014/main" id="{E102EE45-AAF7-47F4-A279-179724D6DE72}"/>
              </a:ext>
            </a:extLst>
          </p:cNvPr>
          <p:cNvSpPr>
            <a:spLocks noGrp="1"/>
          </p:cNvSpPr>
          <p:nvPr>
            <p:ph idx="1"/>
          </p:nvPr>
        </p:nvSpPr>
        <p:spPr/>
        <p:txBody>
          <a:bodyPr>
            <a:normAutofit lnSpcReduction="10000"/>
          </a:bodyPr>
          <a:lstStyle/>
          <a:p>
            <a:r>
              <a:rPr lang="en-US" dirty="0"/>
              <a:t>The MOE assessment process will be based on a State’s final fiscal data on the final SF-425 and RSA-17 reports, instead of an interim report, ensuring more reliable MOE assessments that are less subject to change.</a:t>
            </a:r>
          </a:p>
          <a:p>
            <a:r>
              <a:rPr lang="en-US" dirty="0"/>
              <a:t>Note: Remember, the extent to which a State agency with an MOE penalty receives a reduced grant award notification, or no grant award funds, is based on the size of the MOE penalty, whether VR funds are allotted through a full-year appropriation or continuing resolution, and the duration of the continuing resolution. </a:t>
            </a:r>
          </a:p>
          <a:p>
            <a:endParaRPr lang="en-US" dirty="0"/>
          </a:p>
        </p:txBody>
      </p:sp>
    </p:spTree>
    <p:extLst>
      <p:ext uri="{BB962C8B-B14F-4D97-AF65-F5344CB8AC3E}">
        <p14:creationId xmlns:p14="http://schemas.microsoft.com/office/powerpoint/2010/main" val="3897897390"/>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42FA5-6B96-4219-AB9C-C74A16CE6F8C}"/>
              </a:ext>
            </a:extLst>
          </p:cNvPr>
          <p:cNvSpPr>
            <a:spLocks noGrp="1"/>
          </p:cNvSpPr>
          <p:nvPr>
            <p:ph type="title"/>
          </p:nvPr>
        </p:nvSpPr>
        <p:spPr/>
        <p:txBody>
          <a:bodyPr/>
          <a:lstStyle/>
          <a:p>
            <a:r>
              <a:rPr lang="en-US" dirty="0"/>
              <a:t>Effects of the New Process (cont.)</a:t>
            </a:r>
          </a:p>
        </p:txBody>
      </p:sp>
      <p:sp>
        <p:nvSpPr>
          <p:cNvPr id="3" name="Content Placeholder 2">
            <a:extLst>
              <a:ext uri="{FF2B5EF4-FFF2-40B4-BE49-F238E27FC236}">
                <a16:creationId xmlns:a16="http://schemas.microsoft.com/office/drawing/2014/main" id="{FEE47B22-9180-4A14-86C8-A2F92B7A7187}"/>
              </a:ext>
            </a:extLst>
          </p:cNvPr>
          <p:cNvSpPr>
            <a:spLocks noGrp="1"/>
          </p:cNvSpPr>
          <p:nvPr>
            <p:ph idx="1"/>
          </p:nvPr>
        </p:nvSpPr>
        <p:spPr/>
        <p:txBody>
          <a:bodyPr>
            <a:normAutofit fontScale="92500" lnSpcReduction="10000"/>
          </a:bodyPr>
          <a:lstStyle/>
          <a:p>
            <a:r>
              <a:rPr lang="en-US" dirty="0"/>
              <a:t>States can rely on the timeframe of the MOE penalty as all State VR agencies’ MOE deficits nationwide will be assessed after the final SF-425 and RSA-17 reports are submitted by all agencies.</a:t>
            </a:r>
          </a:p>
          <a:p>
            <a:r>
              <a:rPr lang="en-US" dirty="0"/>
              <a:t>MOE penalties solely based on FFY 2019 MOE deficits determined from FFY 2019 VR award SF-425 data will not be levied until the FFY 2022 VR award is issued. This means States may not incur VR MOE penalties against FFYs 2020 and 2021 VR awards unless MOE deficits are identified through activities (e.g., monitoring, audits) other than the scheduled MOE assessment process.</a:t>
            </a:r>
          </a:p>
          <a:p>
            <a:r>
              <a:rPr lang="en-US" dirty="0"/>
              <a:t>This also means the reallotment pools for FFYs 2020 and 2021 VR awards will generally not include MOE penalty funds.</a:t>
            </a:r>
          </a:p>
          <a:p>
            <a:endParaRPr lang="en-US" dirty="0"/>
          </a:p>
        </p:txBody>
      </p:sp>
    </p:spTree>
    <p:extLst>
      <p:ext uri="{BB962C8B-B14F-4D97-AF65-F5344CB8AC3E}">
        <p14:creationId xmlns:p14="http://schemas.microsoft.com/office/powerpoint/2010/main" val="2817678086"/>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900AC-521B-4CDC-8386-08C626667E34}"/>
              </a:ext>
            </a:extLst>
          </p:cNvPr>
          <p:cNvSpPr>
            <a:spLocks noGrp="1"/>
          </p:cNvSpPr>
          <p:nvPr>
            <p:ph type="title"/>
          </p:nvPr>
        </p:nvSpPr>
        <p:spPr>
          <a:xfrm>
            <a:off x="631902" y="-24161"/>
            <a:ext cx="9875520" cy="672111"/>
          </a:xfrm>
        </p:spPr>
        <p:txBody>
          <a:bodyPr/>
          <a:lstStyle/>
          <a:p>
            <a:r>
              <a:rPr lang="en-US" dirty="0"/>
              <a:t>Frequently Asked Question</a:t>
            </a:r>
          </a:p>
        </p:txBody>
      </p:sp>
      <p:sp>
        <p:nvSpPr>
          <p:cNvPr id="3" name="Content Placeholder 2">
            <a:extLst>
              <a:ext uri="{FF2B5EF4-FFF2-40B4-BE49-F238E27FC236}">
                <a16:creationId xmlns:a16="http://schemas.microsoft.com/office/drawing/2014/main" id="{D8E96937-CE38-4EDE-914A-FAAD70EBBC85}"/>
              </a:ext>
            </a:extLst>
          </p:cNvPr>
          <p:cNvSpPr>
            <a:spLocks noGrp="1"/>
          </p:cNvSpPr>
          <p:nvPr>
            <p:ph idx="1"/>
          </p:nvPr>
        </p:nvSpPr>
        <p:spPr/>
        <p:txBody>
          <a:bodyPr>
            <a:normAutofit fontScale="92500" lnSpcReduction="10000"/>
          </a:bodyPr>
          <a:lstStyle/>
          <a:p>
            <a:r>
              <a:rPr lang="en-US" dirty="0"/>
              <a:t>Q.  How can I best ensure I am prepared for the new MOE assessment process?</a:t>
            </a:r>
          </a:p>
          <a:p>
            <a:r>
              <a:rPr lang="en-US" dirty="0"/>
              <a:t>A. VR agencies should consider the following as a best practice when reviewing their internal control policies and procedures:</a:t>
            </a:r>
          </a:p>
          <a:p>
            <a:pPr marL="457200" indent="-274320">
              <a:lnSpc>
                <a:spcPct val="110000"/>
              </a:lnSpc>
              <a:spcBef>
                <a:spcPts val="1200"/>
              </a:spcBef>
              <a:buNone/>
            </a:pPr>
            <a:r>
              <a:rPr lang="en-US" dirty="0"/>
              <a:t>• Does the agency have detailed written fiscal procedures, including reporting requirements and due dates for fiscal reports, to enable a person unfamiliar with the processes to ensure requirements are met in the event of unexpected turnover of key personnel?</a:t>
            </a:r>
          </a:p>
          <a:p>
            <a:pPr marL="457200" indent="-274320">
              <a:lnSpc>
                <a:spcPct val="110000"/>
              </a:lnSpc>
              <a:spcBef>
                <a:spcPts val="1200"/>
              </a:spcBef>
              <a:buNone/>
            </a:pPr>
            <a:r>
              <a:rPr lang="en-US" dirty="0"/>
              <a:t>• Contact your Financial Management Specialist with questions.</a:t>
            </a:r>
          </a:p>
        </p:txBody>
      </p:sp>
    </p:spTree>
    <p:extLst>
      <p:ext uri="{BB962C8B-B14F-4D97-AF65-F5344CB8AC3E}">
        <p14:creationId xmlns:p14="http://schemas.microsoft.com/office/powerpoint/2010/main" val="1468169513"/>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568A1-E391-4939-981A-D13DD6D0912E}"/>
              </a:ext>
            </a:extLst>
          </p:cNvPr>
          <p:cNvSpPr>
            <a:spLocks noGrp="1"/>
          </p:cNvSpPr>
          <p:nvPr>
            <p:ph type="title"/>
          </p:nvPr>
        </p:nvSpPr>
        <p:spPr/>
        <p:txBody>
          <a:bodyPr/>
          <a:lstStyle/>
          <a:p>
            <a:r>
              <a:rPr lang="en-US" dirty="0"/>
              <a:t>Frequently Asked Question (cont.)</a:t>
            </a:r>
          </a:p>
        </p:txBody>
      </p:sp>
      <p:sp>
        <p:nvSpPr>
          <p:cNvPr id="3" name="Content Placeholder 2">
            <a:extLst>
              <a:ext uri="{FF2B5EF4-FFF2-40B4-BE49-F238E27FC236}">
                <a16:creationId xmlns:a16="http://schemas.microsoft.com/office/drawing/2014/main" id="{E1EB9E0D-D1CF-49F4-BADD-E2A1868E09A8}"/>
              </a:ext>
            </a:extLst>
          </p:cNvPr>
          <p:cNvSpPr>
            <a:spLocks noGrp="1"/>
          </p:cNvSpPr>
          <p:nvPr>
            <p:ph idx="1"/>
          </p:nvPr>
        </p:nvSpPr>
        <p:spPr/>
        <p:txBody>
          <a:bodyPr/>
          <a:lstStyle/>
          <a:p>
            <a:r>
              <a:rPr lang="en-US" dirty="0"/>
              <a:t>As required by the Uniform Guidance, does your agency have written internal control processes for ensuring that the agency expends program funds—both Federal and non-Federal funds—only for allowable activities?</a:t>
            </a:r>
          </a:p>
          <a:p>
            <a:r>
              <a:rPr lang="en-US" dirty="0"/>
              <a:t>Does your agency have written procedures that would enable an individual to know readily the amount of non-Federal expenditures that were incurred in prior years so the individual could ensure MOE requirements are satisfied in subsequent years?</a:t>
            </a:r>
          </a:p>
        </p:txBody>
      </p:sp>
    </p:spTree>
    <p:extLst>
      <p:ext uri="{BB962C8B-B14F-4D97-AF65-F5344CB8AC3E}">
        <p14:creationId xmlns:p14="http://schemas.microsoft.com/office/powerpoint/2010/main" val="1012532310"/>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F83BA-28B0-4E31-A03E-52EF8FB98356}"/>
              </a:ext>
            </a:extLst>
          </p:cNvPr>
          <p:cNvSpPr>
            <a:spLocks noGrp="1"/>
          </p:cNvSpPr>
          <p:nvPr>
            <p:ph type="title"/>
          </p:nvPr>
        </p:nvSpPr>
        <p:spPr/>
        <p:txBody>
          <a:bodyPr/>
          <a:lstStyle/>
          <a:p>
            <a:r>
              <a:rPr lang="en-US" dirty="0"/>
              <a:t>Technical Assistance (cont.)</a:t>
            </a:r>
          </a:p>
        </p:txBody>
      </p:sp>
      <p:sp>
        <p:nvSpPr>
          <p:cNvPr id="3" name="Content Placeholder 2">
            <a:extLst>
              <a:ext uri="{FF2B5EF4-FFF2-40B4-BE49-F238E27FC236}">
                <a16:creationId xmlns:a16="http://schemas.microsoft.com/office/drawing/2014/main" id="{B3C141C7-2785-4E3C-A7A5-92FE0C23B574}"/>
              </a:ext>
            </a:extLst>
          </p:cNvPr>
          <p:cNvSpPr>
            <a:spLocks noGrp="1"/>
          </p:cNvSpPr>
          <p:nvPr>
            <p:ph idx="1"/>
          </p:nvPr>
        </p:nvSpPr>
        <p:spPr>
          <a:xfrm>
            <a:off x="638174" y="1905000"/>
            <a:ext cx="10972800" cy="1600199"/>
          </a:xfrm>
        </p:spPr>
        <p:txBody>
          <a:bodyPr/>
          <a:lstStyle/>
          <a:p>
            <a:pPr marL="0" indent="0" algn="ctr">
              <a:buNone/>
            </a:pPr>
            <a:r>
              <a:rPr lang="en-US" dirty="0"/>
              <a:t>If you have any additional questions, please email them to </a:t>
            </a:r>
            <a:r>
              <a:rPr lang="en-US" b="1" dirty="0"/>
              <a:t>RSAfiscal@ed.gov.</a:t>
            </a:r>
          </a:p>
          <a:p>
            <a:endParaRPr lang="en-US" dirty="0"/>
          </a:p>
        </p:txBody>
      </p:sp>
    </p:spTree>
    <p:extLst>
      <p:ext uri="{BB962C8B-B14F-4D97-AF65-F5344CB8AC3E}">
        <p14:creationId xmlns:p14="http://schemas.microsoft.com/office/powerpoint/2010/main" val="674733119"/>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2A1118-6414-4CE3-B930-827BBF5FEA51}"/>
              </a:ext>
            </a:extLst>
          </p:cNvPr>
          <p:cNvSpPr>
            <a:spLocks noGrp="1"/>
          </p:cNvSpPr>
          <p:nvPr>
            <p:ph type="sldNum" sz="quarter" idx="4"/>
          </p:nvPr>
        </p:nvSpPr>
        <p:spPr/>
        <p:txBody>
          <a:bodyPr/>
          <a:lstStyle/>
          <a:p>
            <a:fld id="{D57F1E4F-1CFF-5643-939E-02111984F565}" type="slidenum">
              <a:rPr lang="en-US" smtClean="0"/>
              <a:pPr/>
              <a:t>38</a:t>
            </a:fld>
            <a:endParaRPr lang="en-US" dirty="0"/>
          </a:p>
        </p:txBody>
      </p:sp>
    </p:spTree>
    <p:extLst>
      <p:ext uri="{BB962C8B-B14F-4D97-AF65-F5344CB8AC3E}">
        <p14:creationId xmlns:p14="http://schemas.microsoft.com/office/powerpoint/2010/main" val="48347006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370F-0281-4E70-A2B8-F8BABDEBA0D5}"/>
              </a:ext>
            </a:extLst>
          </p:cNvPr>
          <p:cNvSpPr>
            <a:spLocks noGrp="1"/>
          </p:cNvSpPr>
          <p:nvPr>
            <p:ph type="title"/>
          </p:nvPr>
        </p:nvSpPr>
        <p:spPr/>
        <p:txBody>
          <a:bodyPr/>
          <a:lstStyle/>
          <a:p>
            <a:r>
              <a:rPr lang="en-US" b="1" dirty="0"/>
              <a:t>Part I:  MOE Basics</a:t>
            </a:r>
          </a:p>
        </p:txBody>
      </p:sp>
    </p:spTree>
    <p:extLst>
      <p:ext uri="{BB962C8B-B14F-4D97-AF65-F5344CB8AC3E}">
        <p14:creationId xmlns:p14="http://schemas.microsoft.com/office/powerpoint/2010/main" val="416642534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89D2-B379-4C84-BFA7-EEDB21D166C7}"/>
              </a:ext>
            </a:extLst>
          </p:cNvPr>
          <p:cNvSpPr>
            <a:spLocks noGrp="1"/>
          </p:cNvSpPr>
          <p:nvPr>
            <p:ph type="title"/>
          </p:nvPr>
        </p:nvSpPr>
        <p:spPr/>
        <p:txBody>
          <a:bodyPr/>
          <a:lstStyle/>
          <a:p>
            <a:r>
              <a:rPr lang="en-US" dirty="0"/>
              <a:t>MOE: Requirement</a:t>
            </a:r>
          </a:p>
        </p:txBody>
      </p:sp>
      <p:sp>
        <p:nvSpPr>
          <p:cNvPr id="3" name="Content Placeholder 2">
            <a:extLst>
              <a:ext uri="{FF2B5EF4-FFF2-40B4-BE49-F238E27FC236}">
                <a16:creationId xmlns:a16="http://schemas.microsoft.com/office/drawing/2014/main" id="{869DB9AF-8906-4D04-A5DC-A69D15659976}"/>
              </a:ext>
            </a:extLst>
          </p:cNvPr>
          <p:cNvSpPr>
            <a:spLocks noGrp="1"/>
          </p:cNvSpPr>
          <p:nvPr>
            <p:ph idx="1"/>
          </p:nvPr>
        </p:nvSpPr>
        <p:spPr>
          <a:xfrm>
            <a:off x="609600" y="1371600"/>
            <a:ext cx="10972800" cy="3810000"/>
          </a:xfrm>
        </p:spPr>
        <p:txBody>
          <a:bodyPr/>
          <a:lstStyle/>
          <a:p>
            <a:r>
              <a:rPr lang="en-US" dirty="0"/>
              <a:t>The Secretary of Education (Secretary) reduces the amount otherwise payable to a State for any fiscal year by the amount by which the total expenditures from non-Federal sources under the vocational rehabilitation services portion of the Unified or Combined State Plan for any previous fiscal year were less than the total of those expenditures for the fiscal year two years prior to that previous fiscal year (34 C.F.R. § 361.62(a)).</a:t>
            </a:r>
          </a:p>
        </p:txBody>
      </p:sp>
    </p:spTree>
    <p:extLst>
      <p:ext uri="{BB962C8B-B14F-4D97-AF65-F5344CB8AC3E}">
        <p14:creationId xmlns:p14="http://schemas.microsoft.com/office/powerpoint/2010/main" val="354152648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1F999-411E-4EB6-B3E6-45F5F65B6D42}"/>
              </a:ext>
            </a:extLst>
          </p:cNvPr>
          <p:cNvSpPr>
            <a:spLocks noGrp="1"/>
          </p:cNvSpPr>
          <p:nvPr>
            <p:ph type="title"/>
          </p:nvPr>
        </p:nvSpPr>
        <p:spPr/>
        <p:txBody>
          <a:bodyPr/>
          <a:lstStyle/>
          <a:p>
            <a:r>
              <a:rPr lang="en-US" dirty="0"/>
              <a:t>MOE: Requirement (cont.)</a:t>
            </a:r>
          </a:p>
        </p:txBody>
      </p:sp>
      <p:sp>
        <p:nvSpPr>
          <p:cNvPr id="3" name="Content Placeholder 2">
            <a:extLst>
              <a:ext uri="{FF2B5EF4-FFF2-40B4-BE49-F238E27FC236}">
                <a16:creationId xmlns:a16="http://schemas.microsoft.com/office/drawing/2014/main" id="{1C28E7C3-6737-4CC7-9EFB-7B19BEA93AB6}"/>
              </a:ext>
            </a:extLst>
          </p:cNvPr>
          <p:cNvSpPr>
            <a:spLocks noGrp="1"/>
          </p:cNvSpPr>
          <p:nvPr>
            <p:ph idx="1"/>
          </p:nvPr>
        </p:nvSpPr>
        <p:spPr>
          <a:xfrm>
            <a:off x="609600" y="1143001"/>
            <a:ext cx="10972800" cy="4114799"/>
          </a:xfrm>
        </p:spPr>
        <p:txBody>
          <a:bodyPr/>
          <a:lstStyle/>
          <a:p>
            <a:r>
              <a:rPr lang="en-US" dirty="0"/>
              <a:t>If the State provides for the construction of a facility for community rehabilitation program purposes, the amount of the State's share of expenditures for vocational rehabilitation services under the plan, other than for the construction of a facility for community rehabilitation program purposes or the establishment of a facility for community rehabilitation purposes, must be at least equal to the expenditures for those services for the second prior fiscal year (34 C.F.R. § 361.62(a)).</a:t>
            </a:r>
          </a:p>
          <a:p>
            <a:endParaRPr lang="en-US" dirty="0"/>
          </a:p>
        </p:txBody>
      </p:sp>
    </p:spTree>
    <p:extLst>
      <p:ext uri="{BB962C8B-B14F-4D97-AF65-F5344CB8AC3E}">
        <p14:creationId xmlns:p14="http://schemas.microsoft.com/office/powerpoint/2010/main" val="125116980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C92EC-B747-4D92-BF3C-A3023C0422CE}"/>
              </a:ext>
            </a:extLst>
          </p:cNvPr>
          <p:cNvSpPr>
            <a:spLocks noGrp="1"/>
          </p:cNvSpPr>
          <p:nvPr>
            <p:ph type="title"/>
          </p:nvPr>
        </p:nvSpPr>
        <p:spPr/>
        <p:txBody>
          <a:bodyPr/>
          <a:lstStyle/>
          <a:p>
            <a:r>
              <a:rPr lang="en-US" dirty="0"/>
              <a:t>MOE: Calculation</a:t>
            </a:r>
          </a:p>
        </p:txBody>
      </p:sp>
      <p:sp>
        <p:nvSpPr>
          <p:cNvPr id="3" name="Content Placeholder 2">
            <a:extLst>
              <a:ext uri="{FF2B5EF4-FFF2-40B4-BE49-F238E27FC236}">
                <a16:creationId xmlns:a16="http://schemas.microsoft.com/office/drawing/2014/main" id="{BA8A6A9F-BB9E-41DD-AE4F-EED0CAB1697A}"/>
              </a:ext>
            </a:extLst>
          </p:cNvPr>
          <p:cNvSpPr>
            <a:spLocks noGrp="1"/>
          </p:cNvSpPr>
          <p:nvPr>
            <p:ph idx="1"/>
          </p:nvPr>
        </p:nvSpPr>
        <p:spPr/>
        <p:txBody>
          <a:bodyPr>
            <a:normAutofit fontScale="92500" lnSpcReduction="20000"/>
          </a:bodyPr>
          <a:lstStyle/>
          <a:p>
            <a:r>
              <a:rPr lang="en-US" dirty="0"/>
              <a:t>For MOE purposes, VR expenditures from non-Federal sources in a given Federal fiscal year (FFY) may include expenditures incurred during that FFY but were reported on Federal Financial Reports for the previous FFY’s carryover year rather than on the financial reports for the given FFY. </a:t>
            </a:r>
          </a:p>
          <a:p>
            <a:r>
              <a:rPr lang="en-US" dirty="0"/>
              <a:t>The combined non-Federal expenditures incurred in the given FFY, less the non-Federal share of expenditures for construction of facilities for community rehabilitation program (CRP) purposes and the establishment of facilities for CRP purposes (34 C.F.R. § 361.62(b)), as reported on the agency’s financial reports, established the MOE level for the FFY that occurs two years after the given FFY, pursuant to Section 111(a)(2)(B) of the Rehabilitation Act and 34 C.F.R. § 361.62(a).</a:t>
            </a:r>
          </a:p>
          <a:p>
            <a:endParaRPr lang="en-US" dirty="0"/>
          </a:p>
        </p:txBody>
      </p:sp>
    </p:spTree>
    <p:extLst>
      <p:ext uri="{BB962C8B-B14F-4D97-AF65-F5344CB8AC3E}">
        <p14:creationId xmlns:p14="http://schemas.microsoft.com/office/powerpoint/2010/main" val="104562571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46C2C-3428-4FD0-9041-640C7344E588}"/>
              </a:ext>
            </a:extLst>
          </p:cNvPr>
          <p:cNvSpPr>
            <a:spLocks noGrp="1"/>
          </p:cNvSpPr>
          <p:nvPr>
            <p:ph type="title"/>
          </p:nvPr>
        </p:nvSpPr>
        <p:spPr/>
        <p:txBody>
          <a:bodyPr/>
          <a:lstStyle/>
          <a:p>
            <a:r>
              <a:rPr lang="en-US" dirty="0"/>
              <a:t>MOE: Calculation (cont.)</a:t>
            </a:r>
          </a:p>
        </p:txBody>
      </p:sp>
      <p:sp>
        <p:nvSpPr>
          <p:cNvPr id="3" name="Content Placeholder 2">
            <a:extLst>
              <a:ext uri="{FF2B5EF4-FFF2-40B4-BE49-F238E27FC236}">
                <a16:creationId xmlns:a16="http://schemas.microsoft.com/office/drawing/2014/main" id="{110BC09D-71EC-40F8-8CD7-BA9E6ACD0825}"/>
              </a:ext>
            </a:extLst>
          </p:cNvPr>
          <p:cNvSpPr>
            <a:spLocks noGrp="1"/>
          </p:cNvSpPr>
          <p:nvPr>
            <p:ph idx="1"/>
          </p:nvPr>
        </p:nvSpPr>
        <p:spPr/>
        <p:txBody>
          <a:bodyPr/>
          <a:lstStyle/>
          <a:p>
            <a:r>
              <a:rPr lang="en-US" dirty="0"/>
              <a:t>Note: </a:t>
            </a:r>
          </a:p>
          <a:p>
            <a:pPr marL="457200" indent="0">
              <a:buNone/>
            </a:pPr>
            <a:r>
              <a:rPr lang="en-US" dirty="0"/>
              <a:t>An example would be the FFY 2019 MOE level will include both non-Federal expenditures from the year of appropriation for FFY 2019’s VR award, as well as any non-Federal expenditures made in the carryover year of the FFY 2018 VR award, which is also FFY 2019.</a:t>
            </a:r>
          </a:p>
          <a:p>
            <a:pPr marL="0" indent="0">
              <a:buNone/>
            </a:pPr>
            <a:endParaRPr lang="en-US" dirty="0"/>
          </a:p>
        </p:txBody>
      </p:sp>
    </p:spTree>
    <p:extLst>
      <p:ext uri="{BB962C8B-B14F-4D97-AF65-F5344CB8AC3E}">
        <p14:creationId xmlns:p14="http://schemas.microsoft.com/office/powerpoint/2010/main" val="80040601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088F3-72EC-481C-9BF8-70E3E5F13641}"/>
              </a:ext>
            </a:extLst>
          </p:cNvPr>
          <p:cNvSpPr>
            <a:spLocks noGrp="1"/>
          </p:cNvSpPr>
          <p:nvPr>
            <p:ph type="title"/>
          </p:nvPr>
        </p:nvSpPr>
        <p:spPr/>
        <p:txBody>
          <a:bodyPr/>
          <a:lstStyle/>
          <a:p>
            <a:r>
              <a:rPr lang="en-US" dirty="0"/>
              <a:t>MOE: Calculation (cont.)</a:t>
            </a:r>
          </a:p>
        </p:txBody>
      </p:sp>
      <p:sp>
        <p:nvSpPr>
          <p:cNvPr id="3" name="Content Placeholder 2">
            <a:extLst>
              <a:ext uri="{FF2B5EF4-FFF2-40B4-BE49-F238E27FC236}">
                <a16:creationId xmlns:a16="http://schemas.microsoft.com/office/drawing/2014/main" id="{39386182-52B9-42FD-958B-3001BECDF3D7}"/>
              </a:ext>
            </a:extLst>
          </p:cNvPr>
          <p:cNvSpPr>
            <a:spLocks noGrp="1"/>
          </p:cNvSpPr>
          <p:nvPr>
            <p:ph idx="1"/>
          </p:nvPr>
        </p:nvSpPr>
        <p:spPr/>
        <p:txBody>
          <a:bodyPr/>
          <a:lstStyle/>
          <a:p>
            <a:pPr marL="0" indent="0">
              <a:buNone/>
            </a:pPr>
            <a:r>
              <a:rPr lang="en-US" dirty="0"/>
              <a:t>How is the total non-Federal share amount determined?</a:t>
            </a:r>
          </a:p>
          <a:p>
            <a:r>
              <a:rPr lang="en-US" dirty="0"/>
              <a:t>Ending with the FFY 2020 VR awards, VR agencies must report on line 10j of the Federal Financial Report (SF-425) all non-Federal expenditures and unliquidated obligations incurred under the VR program during the period of performance for the award, regardless of the source of funding, </a:t>
            </a:r>
            <a:r>
              <a:rPr lang="en-US" b="1" dirty="0"/>
              <a:t>even if the amount reported exceeds the amount of non-Federal share required to match the total Federal funds awarded</a:t>
            </a:r>
            <a:r>
              <a:rPr lang="en-US" dirty="0"/>
              <a:t>. </a:t>
            </a:r>
          </a:p>
          <a:p>
            <a:pPr marL="0" indent="0">
              <a:buNone/>
            </a:pPr>
            <a:endParaRPr lang="en-US" dirty="0"/>
          </a:p>
        </p:txBody>
      </p:sp>
    </p:spTree>
    <p:extLst>
      <p:ext uri="{BB962C8B-B14F-4D97-AF65-F5344CB8AC3E}">
        <p14:creationId xmlns:p14="http://schemas.microsoft.com/office/powerpoint/2010/main" val="1746986028"/>
      </p:ext>
    </p:extLst>
  </p:cSld>
  <p:clrMapOvr>
    <a:masterClrMapping/>
  </p:clrMapOvr>
  <p:transition>
    <p:fade/>
  </p:transition>
</p:sld>
</file>

<file path=ppt/theme/theme1.xml><?xml version="1.0" encoding="utf-8"?>
<a:theme xmlns:a="http://schemas.openxmlformats.org/drawingml/2006/main" name="OSEP Design Masters">
  <a:themeElements>
    <a:clrScheme name="OSERS Brand">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e Vocational Rehabilitation Services Program 04-13-2021" id="{153D74E1-04FE-4E7F-882F-A1C8AB523DC1}" vid="{F86A8610-9B17-4DC4-88C9-175F4BB6661E}"/>
    </a:ext>
  </a:extLst>
</a:theme>
</file>

<file path=ppt/theme/theme2.xml><?xml version="1.0" encoding="utf-8"?>
<a:theme xmlns:a="http://schemas.openxmlformats.org/drawingml/2006/main" name="OSEP-IDEA Design Masters">
  <a:themeElements>
    <a:clrScheme name="OSERS Brand">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e Vocational Rehabilitation Services Program 04-13-2021" id="{153D74E1-04FE-4E7F-882F-A1C8AB523DC1}" vid="{F857E03E-DC42-43D1-AF99-864C4843FBB3}"/>
    </a:ext>
  </a:extLst>
</a:theme>
</file>

<file path=ppt/theme/theme3.xml><?xml version="1.0" encoding="utf-8"?>
<a:theme xmlns:a="http://schemas.openxmlformats.org/drawingml/2006/main" name="RSA Design Masters">
  <a:themeElements>
    <a:clrScheme name="OSERS Brand">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e Vocational Rehabilitation Services Program 04-13-2021" id="{153D74E1-04FE-4E7F-882F-A1C8AB523DC1}" vid="{07ABFA57-A5BE-4380-880A-AFC287E27D9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SERS Them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SERS Brand">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OSERS Them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scription0 xmlns="12958e57-d7de-4705-88b0-65f2926484f9">OSERS Branded PowerPoint Template. Template includes Master Slide for: OSERS, OSEP, OSEP with IDEAs That Work logo and RSA with VR100 logo. Current version as of 03/04/2020.</Description0>
    <Branding_x0020_Type xmlns="12958e57-d7de-4705-88b0-65f2926484f9">PowerPoint</Branding_x0020_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14D6AA401C7C469B37DD2583C5655A" ma:contentTypeVersion="2" ma:contentTypeDescription="Create a new document." ma:contentTypeScope="" ma:versionID="70c9c56c868d5356a52b25ca01e9f9ea">
  <xsd:schema xmlns:xsd="http://www.w3.org/2001/XMLSchema" xmlns:xs="http://www.w3.org/2001/XMLSchema" xmlns:p="http://schemas.microsoft.com/office/2006/metadata/properties" xmlns:ns2="12958e57-d7de-4705-88b0-65f2926484f9" targetNamespace="http://schemas.microsoft.com/office/2006/metadata/properties" ma:root="true" ma:fieldsID="8b2f4c93b60865d02907d1415dc30ac8" ns2:_="">
    <xsd:import namespace="12958e57-d7de-4705-88b0-65f2926484f9"/>
    <xsd:element name="properties">
      <xsd:complexType>
        <xsd:sequence>
          <xsd:element name="documentManagement">
            <xsd:complexType>
              <xsd:all>
                <xsd:element ref="ns2:Description0" minOccurs="0"/>
                <xsd:element ref="ns2:Branding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958e57-d7de-4705-88b0-65f2926484f9" elementFormDefault="qualified">
    <xsd:import namespace="http://schemas.microsoft.com/office/2006/documentManagement/types"/>
    <xsd:import namespace="http://schemas.microsoft.com/office/infopath/2007/PartnerControls"/>
    <xsd:element name="Description0" ma:index="2" nillable="true" ma:displayName="Description" ma:description="Describe file" ma:internalName="Description0">
      <xsd:simpleType>
        <xsd:restriction base="dms:Note">
          <xsd:maxLength value="255"/>
        </xsd:restriction>
      </xsd:simpleType>
    </xsd:element>
    <xsd:element name="Branding_x0020_Type" ma:index="3" nillable="true" ma:displayName="Branding Type" ma:description="Branding effort the document supports." ma:format="Dropdown" ma:internalName="Branding_x0020_Type">
      <xsd:simpleType>
        <xsd:restriction base="dms:Choice">
          <xsd:enumeration value="Applicable to All Branding"/>
          <xsd:enumeration value="Infographic"/>
          <xsd:enumeration value="Newsletter"/>
          <xsd:enumeration value="One-Pager"/>
          <xsd:enumeration value="PowerPoint"/>
          <xsd:enumeration value="Document Template"/>
          <xsd:enumeration value="Document How T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217BE2-2741-4E9D-B9E1-A30D5E0BF2F9}">
  <ds:schemaRefs>
    <ds:schemaRef ds:uri="http://schemas.microsoft.com/office/2006/documentManagement/types"/>
    <ds:schemaRef ds:uri="http://purl.org/dc/dcmitype/"/>
    <ds:schemaRef ds:uri="12958e57-d7de-4705-88b0-65f2926484f9"/>
    <ds:schemaRef ds:uri="http://schemas.openxmlformats.org/package/2006/metadata/core-properties"/>
    <ds:schemaRef ds:uri="http://schemas.microsoft.com/office/2006/metadata/properties"/>
    <ds:schemaRef ds:uri="http://www.w3.org/XML/1998/namespace"/>
    <ds:schemaRef ds:uri="http://schemas.microsoft.com/office/infopath/2007/PartnerControls"/>
    <ds:schemaRef ds:uri="http://purl.org/dc/terms/"/>
    <ds:schemaRef ds:uri="http://purl.org/dc/elements/1.1/"/>
  </ds:schemaRefs>
</ds:datastoreItem>
</file>

<file path=customXml/itemProps2.xml><?xml version="1.0" encoding="utf-8"?>
<ds:datastoreItem xmlns:ds="http://schemas.openxmlformats.org/officeDocument/2006/customXml" ds:itemID="{4461E55E-4D67-42E2-8851-04A1C784AE7A}">
  <ds:schemaRefs>
    <ds:schemaRef ds:uri="http://schemas.microsoft.com/sharepoint/v3/contenttype/forms"/>
  </ds:schemaRefs>
</ds:datastoreItem>
</file>

<file path=customXml/itemProps3.xml><?xml version="1.0" encoding="utf-8"?>
<ds:datastoreItem xmlns:ds="http://schemas.openxmlformats.org/officeDocument/2006/customXml" ds:itemID="{CDE7B9B6-683E-4123-A782-6D4EE44C1D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958e57-d7de-4705-88b0-65f2926484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OSEP Design Masters</Template>
  <TotalTime>33</TotalTime>
  <Words>3078</Words>
  <Application>Microsoft Macintosh PowerPoint</Application>
  <PresentationFormat>Widescreen</PresentationFormat>
  <Paragraphs>109</Paragraphs>
  <Slides>38</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38</vt:i4>
      </vt:variant>
    </vt:vector>
  </HeadingPairs>
  <TitlesOfParts>
    <vt:vector size="45" baseType="lpstr">
      <vt:lpstr>Arial</vt:lpstr>
      <vt:lpstr>Calibri</vt:lpstr>
      <vt:lpstr>Century Gothic</vt:lpstr>
      <vt:lpstr>Wingdings 3</vt:lpstr>
      <vt:lpstr>OSEP Design Masters</vt:lpstr>
      <vt:lpstr>OSEP-IDEA Design Masters</vt:lpstr>
      <vt:lpstr>RSA Design Masters</vt:lpstr>
      <vt:lpstr>State Vocational Rehabilitation Services (VR) Program Maintenance of Effort</vt:lpstr>
      <vt:lpstr>Overview </vt:lpstr>
      <vt:lpstr>Overview</vt:lpstr>
      <vt:lpstr>Part I:  MOE Basics</vt:lpstr>
      <vt:lpstr>MOE: Requirement</vt:lpstr>
      <vt:lpstr>MOE: Requirement (cont.)</vt:lpstr>
      <vt:lpstr>MOE: Calculation</vt:lpstr>
      <vt:lpstr>MOE: Calculation (cont.)</vt:lpstr>
      <vt:lpstr>MOE: Calculation (cont.)</vt:lpstr>
      <vt:lpstr>MOE: Calculation (cont.)</vt:lpstr>
      <vt:lpstr>MOE: Calculation (cont.)</vt:lpstr>
      <vt:lpstr>Unliquidated Obligations </vt:lpstr>
      <vt:lpstr>Non-Federal Share Reporting – Example 1</vt:lpstr>
      <vt:lpstr>Non-Federal Share Reporting – Example 2</vt:lpstr>
      <vt:lpstr>MOE : Frequently Asked Question</vt:lpstr>
      <vt:lpstr>Part II: MOE Deficit Determination, Penalties, and Waivers</vt:lpstr>
      <vt:lpstr>MOE Deficit: Agency Notification</vt:lpstr>
      <vt:lpstr>MOE Deficit: New MOE Process</vt:lpstr>
      <vt:lpstr>MOE Deficit: Analysis Process</vt:lpstr>
      <vt:lpstr>MOE Deficit: Penalties Levied</vt:lpstr>
      <vt:lpstr>MOE Deficit: Penalties Levied (cont.)</vt:lpstr>
      <vt:lpstr>MOE Waivers</vt:lpstr>
      <vt:lpstr>MOE Waivers (cont.)</vt:lpstr>
      <vt:lpstr>MOE Waivers (cont.)</vt:lpstr>
      <vt:lpstr>MOE Waivers (cont.)</vt:lpstr>
      <vt:lpstr>Part III: Reallotment</vt:lpstr>
      <vt:lpstr>Reallotment</vt:lpstr>
      <vt:lpstr>Reallotment (cont.)</vt:lpstr>
      <vt:lpstr>Reallotment (cont.)</vt:lpstr>
      <vt:lpstr>Reallotment (Example)</vt:lpstr>
      <vt:lpstr>Part IV: Program Considerations</vt:lpstr>
      <vt:lpstr>Effects of the New Process</vt:lpstr>
      <vt:lpstr>Effects of the New Process (cont.)</vt:lpstr>
      <vt:lpstr>Effects of the New Process (cont.)</vt:lpstr>
      <vt:lpstr>Frequently Asked Question</vt:lpstr>
      <vt:lpstr>Frequently Asked Question (cont.)</vt:lpstr>
      <vt:lpstr>Technical Assistance (cont.)</vt:lpstr>
      <vt:lpstr>PowerPoint Presentation</vt:lpstr>
    </vt:vector>
  </TitlesOfParts>
  <Manager/>
  <Company/>
  <LinksUpToDate>false</LinksUpToDate>
  <SharedDoc>false</SharedDoc>
  <HyperlinkBase>www.ed.gov/osers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Special Education and Rehabilitative Services</dc:subject>
  <dc:creator>Bradley Morgan</dc:creator>
  <cp:keywords>OSERS</cp:keywords>
  <cp:lastModifiedBy>Bradley Morgan</cp:lastModifiedBy>
  <cp:revision>1</cp:revision>
  <cp:lastPrinted>2019-09-13T14:52:07Z</cp:lastPrinted>
  <dcterms:created xsi:type="dcterms:W3CDTF">2026-03-18T21:45:03Z</dcterms:created>
  <dcterms:modified xsi:type="dcterms:W3CDTF">2026-03-18T22:18:47Z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0x0101000B14D6AA401C7C469B37DD2583C5655A</vt:lpwstr>
  </property>
</Properties>
</file>