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A3FF7B-1EFF-4AEC-A34E-0BAF62D3A4C4}" v="2191" dt="2023-02-11T19:16:57.5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96400" autoAdjust="0"/>
  </p:normalViewPr>
  <p:slideViewPr>
    <p:cSldViewPr snapToGrid="0">
      <p:cViewPr varScale="1">
        <p:scale>
          <a:sx n="111" d="100"/>
          <a:sy n="111" d="100"/>
        </p:scale>
        <p:origin x="306" y="108"/>
      </p:cViewPr>
      <p:guideLst/>
    </p:cSldViewPr>
  </p:slideViewPr>
  <p:outlineViewPr>
    <p:cViewPr>
      <p:scale>
        <a:sx n="33" d="100"/>
        <a:sy n="33" d="100"/>
      </p:scale>
      <p:origin x="0" y="-994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ndi Ferguson" userId="8f6e303f8bcb5525" providerId="LiveId" clId="{DCA3FF7B-1EFF-4AEC-A34E-0BAF62D3A4C4}"/>
    <pc:docChg chg="custSel modSld">
      <pc:chgData name="Mindi Ferguson" userId="8f6e303f8bcb5525" providerId="LiveId" clId="{DCA3FF7B-1EFF-4AEC-A34E-0BAF62D3A4C4}" dt="2023-02-11T19:17:17.538" v="2199" actId="113"/>
      <pc:docMkLst>
        <pc:docMk/>
      </pc:docMkLst>
      <pc:sldChg chg="addSp delSp modSp mod">
        <pc:chgData name="Mindi Ferguson" userId="8f6e303f8bcb5525" providerId="LiveId" clId="{DCA3FF7B-1EFF-4AEC-A34E-0BAF62D3A4C4}" dt="2023-02-11T19:00:13.905" v="25" actId="478"/>
        <pc:sldMkLst>
          <pc:docMk/>
          <pc:sldMk cId="464227062" sldId="256"/>
        </pc:sldMkLst>
        <pc:spChg chg="mod">
          <ac:chgData name="Mindi Ferguson" userId="8f6e303f8bcb5525" providerId="LiveId" clId="{DCA3FF7B-1EFF-4AEC-A34E-0BAF62D3A4C4}" dt="2023-02-11T19:00:08.258" v="23" actId="20577"/>
          <ac:spMkLst>
            <pc:docMk/>
            <pc:sldMk cId="464227062" sldId="256"/>
            <ac:spMk id="2" creationId="{B647E596-A153-4D41-86D8-0E2E343F8DFD}"/>
          </ac:spMkLst>
        </pc:spChg>
        <pc:spChg chg="del">
          <ac:chgData name="Mindi Ferguson" userId="8f6e303f8bcb5525" providerId="LiveId" clId="{DCA3FF7B-1EFF-4AEC-A34E-0BAF62D3A4C4}" dt="2023-02-11T19:00:11.364" v="24" actId="478"/>
          <ac:spMkLst>
            <pc:docMk/>
            <pc:sldMk cId="464227062" sldId="256"/>
            <ac:spMk id="3" creationId="{BF947FEE-EAF3-4F17-B7EA-7C0D10EDBB00}"/>
          </ac:spMkLst>
        </pc:spChg>
        <pc:spChg chg="add del mod">
          <ac:chgData name="Mindi Ferguson" userId="8f6e303f8bcb5525" providerId="LiveId" clId="{DCA3FF7B-1EFF-4AEC-A34E-0BAF62D3A4C4}" dt="2023-02-11T19:00:13.905" v="25" actId="478"/>
          <ac:spMkLst>
            <pc:docMk/>
            <pc:sldMk cId="464227062" sldId="256"/>
            <ac:spMk id="5" creationId="{25835ACE-E870-7226-DF91-4CBCCEE80498}"/>
          </ac:spMkLst>
        </pc:spChg>
      </pc:sldChg>
      <pc:sldChg chg="modSp mod">
        <pc:chgData name="Mindi Ferguson" userId="8f6e303f8bcb5525" providerId="LiveId" clId="{DCA3FF7B-1EFF-4AEC-A34E-0BAF62D3A4C4}" dt="2023-02-11T19:17:17.538" v="2199" actId="113"/>
        <pc:sldMkLst>
          <pc:docMk/>
          <pc:sldMk cId="378463300" sldId="258"/>
        </pc:sldMkLst>
        <pc:spChg chg="mod">
          <ac:chgData name="Mindi Ferguson" userId="8f6e303f8bcb5525" providerId="LiveId" clId="{DCA3FF7B-1EFF-4AEC-A34E-0BAF62D3A4C4}" dt="2023-02-11T19:17:17.538" v="2199" actId="113"/>
          <ac:spMkLst>
            <pc:docMk/>
            <pc:sldMk cId="378463300" sldId="258"/>
            <ac:spMk id="4" creationId="{E72F45B8-65F7-4824-BDA6-CD100002E8CC}"/>
          </ac:spMkLst>
        </pc:spChg>
        <pc:spChg chg="mod">
          <ac:chgData name="Mindi Ferguson" userId="8f6e303f8bcb5525" providerId="LiveId" clId="{DCA3FF7B-1EFF-4AEC-A34E-0BAF62D3A4C4}" dt="2023-02-11T19:02:38.760" v="42" actId="20577"/>
          <ac:spMkLst>
            <pc:docMk/>
            <pc:sldMk cId="378463300" sldId="258"/>
            <ac:spMk id="5" creationId="{B6C8E028-329B-4C5D-9FF5-B911738F8253}"/>
          </ac:spMkLst>
        </pc:spChg>
      </pc:sldChg>
      <pc:sldChg chg="modSp mod">
        <pc:chgData name="Mindi Ferguson" userId="8f6e303f8bcb5525" providerId="LiveId" clId="{DCA3FF7B-1EFF-4AEC-A34E-0BAF62D3A4C4}" dt="2023-02-11T19:03:35.681" v="69" actId="20577"/>
        <pc:sldMkLst>
          <pc:docMk/>
          <pc:sldMk cId="3240473998" sldId="259"/>
        </pc:sldMkLst>
        <pc:spChg chg="mod">
          <ac:chgData name="Mindi Ferguson" userId="8f6e303f8bcb5525" providerId="LiveId" clId="{DCA3FF7B-1EFF-4AEC-A34E-0BAF62D3A4C4}" dt="2023-02-11T19:03:35.681" v="69" actId="20577"/>
          <ac:spMkLst>
            <pc:docMk/>
            <pc:sldMk cId="3240473998" sldId="259"/>
            <ac:spMk id="6" creationId="{0CB026F9-44B5-485B-851F-865C9E9752BF}"/>
          </ac:spMkLst>
        </pc:spChg>
      </pc:sldChg>
      <pc:sldChg chg="modSp">
        <pc:chgData name="Mindi Ferguson" userId="8f6e303f8bcb5525" providerId="LiveId" clId="{DCA3FF7B-1EFF-4AEC-A34E-0BAF62D3A4C4}" dt="2023-02-11T19:03:51.588" v="70" actId="20577"/>
        <pc:sldMkLst>
          <pc:docMk/>
          <pc:sldMk cId="1831082319" sldId="261"/>
        </pc:sldMkLst>
        <pc:spChg chg="mod">
          <ac:chgData name="Mindi Ferguson" userId="8f6e303f8bcb5525" providerId="LiveId" clId="{DCA3FF7B-1EFF-4AEC-A34E-0BAF62D3A4C4}" dt="2023-02-11T19:03:51.588" v="70" actId="20577"/>
          <ac:spMkLst>
            <pc:docMk/>
            <pc:sldMk cId="1831082319" sldId="261"/>
            <ac:spMk id="3" creationId="{88F2047C-C59E-4CF5-BBA0-0434B4818A1B}"/>
          </ac:spMkLst>
        </pc:spChg>
      </pc:sldChg>
      <pc:sldChg chg="modSp">
        <pc:chgData name="Mindi Ferguson" userId="8f6e303f8bcb5525" providerId="LiveId" clId="{DCA3FF7B-1EFF-4AEC-A34E-0BAF62D3A4C4}" dt="2023-02-11T19:03:58.851" v="71" actId="20577"/>
        <pc:sldMkLst>
          <pc:docMk/>
          <pc:sldMk cId="1067804954" sldId="262"/>
        </pc:sldMkLst>
        <pc:spChg chg="mod">
          <ac:chgData name="Mindi Ferguson" userId="8f6e303f8bcb5525" providerId="LiveId" clId="{DCA3FF7B-1EFF-4AEC-A34E-0BAF62D3A4C4}" dt="2023-02-11T19:03:58.851" v="71" actId="20577"/>
          <ac:spMkLst>
            <pc:docMk/>
            <pc:sldMk cId="1067804954" sldId="262"/>
            <ac:spMk id="3" creationId="{7118141C-6227-4A30-8D9F-BC56D6F3E3E7}"/>
          </ac:spMkLst>
        </pc:spChg>
      </pc:sldChg>
      <pc:sldChg chg="modSp">
        <pc:chgData name="Mindi Ferguson" userId="8f6e303f8bcb5525" providerId="LiveId" clId="{DCA3FF7B-1EFF-4AEC-A34E-0BAF62D3A4C4}" dt="2023-02-11T19:04:39.449" v="189" actId="962"/>
        <pc:sldMkLst>
          <pc:docMk/>
          <pc:sldMk cId="1851392815" sldId="263"/>
        </pc:sldMkLst>
        <pc:spChg chg="mod">
          <ac:chgData name="Mindi Ferguson" userId="8f6e303f8bcb5525" providerId="LiveId" clId="{DCA3FF7B-1EFF-4AEC-A34E-0BAF62D3A4C4}" dt="2023-02-11T19:04:07.734" v="73" actId="14100"/>
          <ac:spMkLst>
            <pc:docMk/>
            <pc:sldMk cId="1851392815" sldId="263"/>
            <ac:spMk id="3" creationId="{14C212E4-61D8-4E69-B171-5E5A6B828C35}"/>
          </ac:spMkLst>
        </pc:spChg>
        <pc:picChg chg="mod">
          <ac:chgData name="Mindi Ferguson" userId="8f6e303f8bcb5525" providerId="LiveId" clId="{DCA3FF7B-1EFF-4AEC-A34E-0BAF62D3A4C4}" dt="2023-02-11T19:04:39.449" v="189" actId="962"/>
          <ac:picMkLst>
            <pc:docMk/>
            <pc:sldMk cId="1851392815" sldId="263"/>
            <ac:picMk id="1026" creationId="{8A432132-7F9F-4BAE-9E99-4DAA9D6B5AFF}"/>
          </ac:picMkLst>
        </pc:picChg>
      </pc:sldChg>
      <pc:sldChg chg="modSp">
        <pc:chgData name="Mindi Ferguson" userId="8f6e303f8bcb5525" providerId="LiveId" clId="{DCA3FF7B-1EFF-4AEC-A34E-0BAF62D3A4C4}" dt="2023-02-11T19:07:43.344" v="1158" actId="962"/>
        <pc:sldMkLst>
          <pc:docMk/>
          <pc:sldMk cId="2541364438" sldId="264"/>
        </pc:sldMkLst>
        <pc:spChg chg="mod">
          <ac:chgData name="Mindi Ferguson" userId="8f6e303f8bcb5525" providerId="LiveId" clId="{DCA3FF7B-1EFF-4AEC-A34E-0BAF62D3A4C4}" dt="2023-02-11T19:04:57.542" v="191" actId="27636"/>
          <ac:spMkLst>
            <pc:docMk/>
            <pc:sldMk cId="2541364438" sldId="264"/>
            <ac:spMk id="2" creationId="{B4D56291-3478-44F0-85BF-42BB66CC6303}"/>
          </ac:spMkLst>
        </pc:spChg>
        <pc:picChg chg="mod">
          <ac:chgData name="Mindi Ferguson" userId="8f6e303f8bcb5525" providerId="LiveId" clId="{DCA3FF7B-1EFF-4AEC-A34E-0BAF62D3A4C4}" dt="2023-02-11T19:07:43.344" v="1158" actId="962"/>
          <ac:picMkLst>
            <pc:docMk/>
            <pc:sldMk cId="2541364438" sldId="264"/>
            <ac:picMk id="4" creationId="{563D6EE6-559C-411E-B8C6-71758EA412D3}"/>
          </ac:picMkLst>
        </pc:picChg>
      </pc:sldChg>
      <pc:sldChg chg="modSp">
        <pc:chgData name="Mindi Ferguson" userId="8f6e303f8bcb5525" providerId="LiveId" clId="{DCA3FF7B-1EFF-4AEC-A34E-0BAF62D3A4C4}" dt="2023-02-11T19:08:58.325" v="1384" actId="962"/>
        <pc:sldMkLst>
          <pc:docMk/>
          <pc:sldMk cId="2337816398" sldId="265"/>
        </pc:sldMkLst>
        <pc:picChg chg="mod">
          <ac:chgData name="Mindi Ferguson" userId="8f6e303f8bcb5525" providerId="LiveId" clId="{DCA3FF7B-1EFF-4AEC-A34E-0BAF62D3A4C4}" dt="2023-02-11T19:08:58.325" v="1384" actId="962"/>
          <ac:picMkLst>
            <pc:docMk/>
            <pc:sldMk cId="2337816398" sldId="265"/>
            <ac:picMk id="4" creationId="{6D9A39AE-ED00-45E7-8831-B6A9EE50E54E}"/>
          </ac:picMkLst>
        </pc:picChg>
      </pc:sldChg>
      <pc:sldChg chg="modSp">
        <pc:chgData name="Mindi Ferguson" userId="8f6e303f8bcb5525" providerId="LiveId" clId="{DCA3FF7B-1EFF-4AEC-A34E-0BAF62D3A4C4}" dt="2023-02-11T19:09:21.935" v="1412" actId="962"/>
        <pc:sldMkLst>
          <pc:docMk/>
          <pc:sldMk cId="1769759605" sldId="266"/>
        </pc:sldMkLst>
        <pc:spChg chg="mod">
          <ac:chgData name="Mindi Ferguson" userId="8f6e303f8bcb5525" providerId="LiveId" clId="{DCA3FF7B-1EFF-4AEC-A34E-0BAF62D3A4C4}" dt="2023-02-11T19:05:00.725" v="193" actId="27636"/>
          <ac:spMkLst>
            <pc:docMk/>
            <pc:sldMk cId="1769759605" sldId="266"/>
            <ac:spMk id="2" creationId="{50F6D40C-FC01-40A8-A970-3C1A717BA6FA}"/>
          </ac:spMkLst>
        </pc:spChg>
        <pc:picChg chg="mod">
          <ac:chgData name="Mindi Ferguson" userId="8f6e303f8bcb5525" providerId="LiveId" clId="{DCA3FF7B-1EFF-4AEC-A34E-0BAF62D3A4C4}" dt="2023-02-11T19:09:21.935" v="1412" actId="962"/>
          <ac:picMkLst>
            <pc:docMk/>
            <pc:sldMk cId="1769759605" sldId="266"/>
            <ac:picMk id="4" creationId="{25758E56-9F30-4DF2-BEE8-34E52DDCDE21}"/>
          </ac:picMkLst>
        </pc:picChg>
      </pc:sldChg>
      <pc:sldChg chg="modSp">
        <pc:chgData name="Mindi Ferguson" userId="8f6e303f8bcb5525" providerId="LiveId" clId="{DCA3FF7B-1EFF-4AEC-A34E-0BAF62D3A4C4}" dt="2023-02-11T19:09:51.374" v="1444" actId="962"/>
        <pc:sldMkLst>
          <pc:docMk/>
          <pc:sldMk cId="2550543075" sldId="267"/>
        </pc:sldMkLst>
        <pc:picChg chg="mod">
          <ac:chgData name="Mindi Ferguson" userId="8f6e303f8bcb5525" providerId="LiveId" clId="{DCA3FF7B-1EFF-4AEC-A34E-0BAF62D3A4C4}" dt="2023-02-11T19:09:51.374" v="1444" actId="962"/>
          <ac:picMkLst>
            <pc:docMk/>
            <pc:sldMk cId="2550543075" sldId="267"/>
            <ac:picMk id="4" creationId="{88842F09-EA2A-43B2-8DC6-7482737CE8E1}"/>
          </ac:picMkLst>
        </pc:picChg>
      </pc:sldChg>
      <pc:sldChg chg="modSp">
        <pc:chgData name="Mindi Ferguson" userId="8f6e303f8bcb5525" providerId="LiveId" clId="{DCA3FF7B-1EFF-4AEC-A34E-0BAF62D3A4C4}" dt="2023-02-11T19:10:33.406" v="1488" actId="962"/>
        <pc:sldMkLst>
          <pc:docMk/>
          <pc:sldMk cId="3452913756" sldId="268"/>
        </pc:sldMkLst>
        <pc:spChg chg="mod">
          <ac:chgData name="Mindi Ferguson" userId="8f6e303f8bcb5525" providerId="LiveId" clId="{DCA3FF7B-1EFF-4AEC-A34E-0BAF62D3A4C4}" dt="2023-02-11T19:05:04.422" v="195" actId="27636"/>
          <ac:spMkLst>
            <pc:docMk/>
            <pc:sldMk cId="3452913756" sldId="268"/>
            <ac:spMk id="2" creationId="{E7C42937-9B83-4AE7-8CC7-3115B3AA446A}"/>
          </ac:spMkLst>
        </pc:spChg>
        <pc:picChg chg="mod">
          <ac:chgData name="Mindi Ferguson" userId="8f6e303f8bcb5525" providerId="LiveId" clId="{DCA3FF7B-1EFF-4AEC-A34E-0BAF62D3A4C4}" dt="2023-02-11T19:10:33.406" v="1488" actId="962"/>
          <ac:picMkLst>
            <pc:docMk/>
            <pc:sldMk cId="3452913756" sldId="268"/>
            <ac:picMk id="4" creationId="{BDD02A1B-67A0-4E40-AF0D-A62611EF272A}"/>
          </ac:picMkLst>
        </pc:picChg>
      </pc:sldChg>
      <pc:sldChg chg="modSp">
        <pc:chgData name="Mindi Ferguson" userId="8f6e303f8bcb5525" providerId="LiveId" clId="{DCA3FF7B-1EFF-4AEC-A34E-0BAF62D3A4C4}" dt="2023-02-11T19:10:56.102" v="1506" actId="962"/>
        <pc:sldMkLst>
          <pc:docMk/>
          <pc:sldMk cId="1161594775" sldId="269"/>
        </pc:sldMkLst>
        <pc:spChg chg="mod">
          <ac:chgData name="Mindi Ferguson" userId="8f6e303f8bcb5525" providerId="LiveId" clId="{DCA3FF7B-1EFF-4AEC-A34E-0BAF62D3A4C4}" dt="2023-02-11T19:05:08.696" v="196" actId="20577"/>
          <ac:spMkLst>
            <pc:docMk/>
            <pc:sldMk cId="1161594775" sldId="269"/>
            <ac:spMk id="2" creationId="{2EEF64A4-51B5-44B1-8B4F-DFE717D6E246}"/>
          </ac:spMkLst>
        </pc:spChg>
        <pc:picChg chg="mod">
          <ac:chgData name="Mindi Ferguson" userId="8f6e303f8bcb5525" providerId="LiveId" clId="{DCA3FF7B-1EFF-4AEC-A34E-0BAF62D3A4C4}" dt="2023-02-11T19:10:56.102" v="1506" actId="962"/>
          <ac:picMkLst>
            <pc:docMk/>
            <pc:sldMk cId="1161594775" sldId="269"/>
            <ac:picMk id="4" creationId="{04C3D975-6819-41B0-94D8-6A3A97281794}"/>
          </ac:picMkLst>
        </pc:picChg>
      </pc:sldChg>
      <pc:sldChg chg="modSp">
        <pc:chgData name="Mindi Ferguson" userId="8f6e303f8bcb5525" providerId="LiveId" clId="{DCA3FF7B-1EFF-4AEC-A34E-0BAF62D3A4C4}" dt="2023-02-11T19:11:49.611" v="1754" actId="962"/>
        <pc:sldMkLst>
          <pc:docMk/>
          <pc:sldMk cId="2351577774" sldId="270"/>
        </pc:sldMkLst>
        <pc:picChg chg="mod">
          <ac:chgData name="Mindi Ferguson" userId="8f6e303f8bcb5525" providerId="LiveId" clId="{DCA3FF7B-1EFF-4AEC-A34E-0BAF62D3A4C4}" dt="2023-02-11T19:11:49.611" v="1754" actId="962"/>
          <ac:picMkLst>
            <pc:docMk/>
            <pc:sldMk cId="2351577774" sldId="270"/>
            <ac:picMk id="4" creationId="{49C5652D-06D8-42C0-BAFD-71828B2C8B4D}"/>
          </ac:picMkLst>
        </pc:picChg>
      </pc:sldChg>
      <pc:sldChg chg="modSp">
        <pc:chgData name="Mindi Ferguson" userId="8f6e303f8bcb5525" providerId="LiveId" clId="{DCA3FF7B-1EFF-4AEC-A34E-0BAF62D3A4C4}" dt="2023-02-11T19:13:06.988" v="2078" actId="962"/>
        <pc:sldMkLst>
          <pc:docMk/>
          <pc:sldMk cId="1364232902" sldId="271"/>
        </pc:sldMkLst>
        <pc:spChg chg="mod">
          <ac:chgData name="Mindi Ferguson" userId="8f6e303f8bcb5525" providerId="LiveId" clId="{DCA3FF7B-1EFF-4AEC-A34E-0BAF62D3A4C4}" dt="2023-02-11T19:05:12.649" v="198" actId="27636"/>
          <ac:spMkLst>
            <pc:docMk/>
            <pc:sldMk cId="1364232902" sldId="271"/>
            <ac:spMk id="2" creationId="{BBD82EDD-F46F-4201-AEC7-D02A8FA7F2E5}"/>
          </ac:spMkLst>
        </pc:spChg>
        <pc:picChg chg="mod">
          <ac:chgData name="Mindi Ferguson" userId="8f6e303f8bcb5525" providerId="LiveId" clId="{DCA3FF7B-1EFF-4AEC-A34E-0BAF62D3A4C4}" dt="2023-02-11T19:13:06.988" v="2078" actId="962"/>
          <ac:picMkLst>
            <pc:docMk/>
            <pc:sldMk cId="1364232902" sldId="271"/>
            <ac:picMk id="4" creationId="{BB33D5D8-3A98-4E6E-A545-7EEC729C958A}"/>
          </ac:picMkLst>
        </pc:picChg>
      </pc:sldChg>
      <pc:sldChg chg="modSp">
        <pc:chgData name="Mindi Ferguson" userId="8f6e303f8bcb5525" providerId="LiveId" clId="{DCA3FF7B-1EFF-4AEC-A34E-0BAF62D3A4C4}" dt="2023-02-11T19:15:51.140" v="2179" actId="20577"/>
        <pc:sldMkLst>
          <pc:docMk/>
          <pc:sldMk cId="576810186" sldId="273"/>
        </pc:sldMkLst>
        <pc:spChg chg="mod">
          <ac:chgData name="Mindi Ferguson" userId="8f6e303f8bcb5525" providerId="LiveId" clId="{DCA3FF7B-1EFF-4AEC-A34E-0BAF62D3A4C4}" dt="2023-02-11T19:15:51.140" v="2179" actId="20577"/>
          <ac:spMkLst>
            <pc:docMk/>
            <pc:sldMk cId="576810186" sldId="273"/>
            <ac:spMk id="3" creationId="{DF3D0494-3B01-42B4-9C9E-B390599656B4}"/>
          </ac:spMkLst>
        </pc:spChg>
      </pc:sldChg>
      <pc:sldChg chg="modSp">
        <pc:chgData name="Mindi Ferguson" userId="8f6e303f8bcb5525" providerId="LiveId" clId="{DCA3FF7B-1EFF-4AEC-A34E-0BAF62D3A4C4}" dt="2023-02-11T19:16:20.850" v="2186" actId="20577"/>
        <pc:sldMkLst>
          <pc:docMk/>
          <pc:sldMk cId="24544479" sldId="274"/>
        </pc:sldMkLst>
        <pc:spChg chg="mod">
          <ac:chgData name="Mindi Ferguson" userId="8f6e303f8bcb5525" providerId="LiveId" clId="{DCA3FF7B-1EFF-4AEC-A34E-0BAF62D3A4C4}" dt="2023-02-11T19:16:02.784" v="2181" actId="6549"/>
          <ac:spMkLst>
            <pc:docMk/>
            <pc:sldMk cId="24544479" sldId="274"/>
            <ac:spMk id="2" creationId="{E7F9122A-1863-489E-BB5D-C90CFE07378A}"/>
          </ac:spMkLst>
        </pc:spChg>
        <pc:spChg chg="mod">
          <ac:chgData name="Mindi Ferguson" userId="8f6e303f8bcb5525" providerId="LiveId" clId="{DCA3FF7B-1EFF-4AEC-A34E-0BAF62D3A4C4}" dt="2023-02-11T19:16:20.850" v="2186" actId="20577"/>
          <ac:spMkLst>
            <pc:docMk/>
            <pc:sldMk cId="24544479" sldId="274"/>
            <ac:spMk id="3" creationId="{E3A194FC-C5F3-4011-A505-45BE6BCFF9B5}"/>
          </ac:spMkLst>
        </pc:spChg>
      </pc:sldChg>
      <pc:sldChg chg="modSp">
        <pc:chgData name="Mindi Ferguson" userId="8f6e303f8bcb5525" providerId="LiveId" clId="{DCA3FF7B-1EFF-4AEC-A34E-0BAF62D3A4C4}" dt="2023-02-11T19:16:30.104" v="2191" actId="6549"/>
        <pc:sldMkLst>
          <pc:docMk/>
          <pc:sldMk cId="533301904" sldId="275"/>
        </pc:sldMkLst>
        <pc:spChg chg="mod">
          <ac:chgData name="Mindi Ferguson" userId="8f6e303f8bcb5525" providerId="LiveId" clId="{DCA3FF7B-1EFF-4AEC-A34E-0BAF62D3A4C4}" dt="2023-02-11T19:16:30.104" v="2191" actId="6549"/>
          <ac:spMkLst>
            <pc:docMk/>
            <pc:sldMk cId="533301904" sldId="275"/>
            <ac:spMk id="3" creationId="{F2169430-92A5-4DBD-964A-D571267A5229}"/>
          </ac:spMkLst>
        </pc:spChg>
      </pc:sldChg>
      <pc:sldChg chg="modSp">
        <pc:chgData name="Mindi Ferguson" userId="8f6e303f8bcb5525" providerId="LiveId" clId="{DCA3FF7B-1EFF-4AEC-A34E-0BAF62D3A4C4}" dt="2023-02-11T19:16:42.025" v="2193" actId="6549"/>
        <pc:sldMkLst>
          <pc:docMk/>
          <pc:sldMk cId="105640895" sldId="277"/>
        </pc:sldMkLst>
        <pc:spChg chg="mod">
          <ac:chgData name="Mindi Ferguson" userId="8f6e303f8bcb5525" providerId="LiveId" clId="{DCA3FF7B-1EFF-4AEC-A34E-0BAF62D3A4C4}" dt="2023-02-11T19:16:42.025" v="2193" actId="6549"/>
          <ac:spMkLst>
            <pc:docMk/>
            <pc:sldMk cId="105640895" sldId="277"/>
            <ac:spMk id="3" creationId="{959A5471-4A77-4F22-839A-7035F4C3BC6A}"/>
          </ac:spMkLst>
        </pc:spChg>
      </pc:sldChg>
      <pc:sldChg chg="modSp">
        <pc:chgData name="Mindi Ferguson" userId="8f6e303f8bcb5525" providerId="LiveId" clId="{DCA3FF7B-1EFF-4AEC-A34E-0BAF62D3A4C4}" dt="2023-02-11T19:16:57.555" v="2197" actId="20577"/>
        <pc:sldMkLst>
          <pc:docMk/>
          <pc:sldMk cId="2979819553" sldId="278"/>
        </pc:sldMkLst>
        <pc:spChg chg="mod">
          <ac:chgData name="Mindi Ferguson" userId="8f6e303f8bcb5525" providerId="LiveId" clId="{DCA3FF7B-1EFF-4AEC-A34E-0BAF62D3A4C4}" dt="2023-02-11T19:00:54.744" v="33" actId="2711"/>
          <ac:spMkLst>
            <pc:docMk/>
            <pc:sldMk cId="2979819553" sldId="278"/>
            <ac:spMk id="2" creationId="{23008865-B635-4E59-8F53-572DCF90C47F}"/>
          </ac:spMkLst>
        </pc:spChg>
        <pc:spChg chg="mod">
          <ac:chgData name="Mindi Ferguson" userId="8f6e303f8bcb5525" providerId="LiveId" clId="{DCA3FF7B-1EFF-4AEC-A34E-0BAF62D3A4C4}" dt="2023-02-11T19:16:57.555" v="2197" actId="20577"/>
          <ac:spMkLst>
            <pc:docMk/>
            <pc:sldMk cId="2979819553" sldId="278"/>
            <ac:spMk id="3" creationId="{767F2713-B215-4335-9DB2-D3ACAB95BA30}"/>
          </ac:spMkLst>
        </pc:spChg>
      </pc:sldChg>
      <pc:sldChg chg="modSp">
        <pc:chgData name="Mindi Ferguson" userId="8f6e303f8bcb5525" providerId="LiveId" clId="{DCA3FF7B-1EFF-4AEC-A34E-0BAF62D3A4C4}" dt="2023-02-11T19:01:24.105" v="35" actId="20577"/>
        <pc:sldMkLst>
          <pc:docMk/>
          <pc:sldMk cId="1427387542" sldId="280"/>
        </pc:sldMkLst>
        <pc:spChg chg="mod">
          <ac:chgData name="Mindi Ferguson" userId="8f6e303f8bcb5525" providerId="LiveId" clId="{DCA3FF7B-1EFF-4AEC-A34E-0BAF62D3A4C4}" dt="2023-02-11T19:01:24.105" v="35" actId="20577"/>
          <ac:spMkLst>
            <pc:docMk/>
            <pc:sldMk cId="1427387542" sldId="280"/>
            <ac:spMk id="3" creationId="{0441B5AE-76F9-4418-B5E3-D0DEF2FC26E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karen.wilson@vr.dese.mo.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7E596-A153-4D41-86D8-0E2E343F8DFD}"/>
              </a:ext>
            </a:extLst>
          </p:cNvPr>
          <p:cNvSpPr>
            <a:spLocks noGrp="1"/>
          </p:cNvSpPr>
          <p:nvPr>
            <p:ph type="ctrTitle"/>
          </p:nvPr>
        </p:nvSpPr>
        <p:spPr/>
        <p:txBody>
          <a:bodyPr>
            <a:normAutofit fontScale="90000"/>
          </a:bodyPr>
          <a:lstStyle/>
          <a:p>
            <a:r>
              <a:rPr lang="en-US" dirty="0"/>
              <a:t>October 2022</a:t>
            </a:r>
            <a:br>
              <a:rPr lang="en-US" dirty="0"/>
            </a:br>
            <a:r>
              <a:rPr lang="en-US" dirty="0"/>
              <a:t>EMPLOYEE ENGAGEMENT SURVEY</a:t>
            </a:r>
          </a:p>
        </p:txBody>
      </p:sp>
    </p:spTree>
    <p:extLst>
      <p:ext uri="{BB962C8B-B14F-4D97-AF65-F5344CB8AC3E}">
        <p14:creationId xmlns:p14="http://schemas.microsoft.com/office/powerpoint/2010/main" val="464227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56291-3478-44F0-85BF-42BB66CC6303}"/>
              </a:ext>
            </a:extLst>
          </p:cNvPr>
          <p:cNvSpPr>
            <a:spLocks noGrp="1"/>
          </p:cNvSpPr>
          <p:nvPr>
            <p:ph type="title"/>
          </p:nvPr>
        </p:nvSpPr>
        <p:spPr/>
        <p:txBody>
          <a:bodyPr>
            <a:normAutofit/>
          </a:bodyPr>
          <a:lstStyle/>
          <a:p>
            <a:r>
              <a:rPr lang="en-US" b="1" dirty="0"/>
              <a:t>Q1: I have received recognition for doing my job well</a:t>
            </a:r>
            <a:endParaRPr lang="en-US" dirty="0"/>
          </a:p>
        </p:txBody>
      </p:sp>
      <p:pic>
        <p:nvPicPr>
          <p:cNvPr id="4" name="Content Placeholder 3" descr="Chart representing responses categorized by Stongly (sic) Disagree, Disagree, Slightly Disagree, Slightly Agree, Agree, and Stongly (sic) Agree. Most respondents (approximately 45%) selected Agree; Fewest respondents selected Strongly Disagree, Slightly Disagree, and Disagree">
            <a:extLst>
              <a:ext uri="{FF2B5EF4-FFF2-40B4-BE49-F238E27FC236}">
                <a16:creationId xmlns:a16="http://schemas.microsoft.com/office/drawing/2014/main" id="{563D6EE6-559C-411E-B8C6-71758EA412D3}"/>
              </a:ext>
            </a:extLst>
          </p:cNvPr>
          <p:cNvPicPr>
            <a:picLocks noGrp="1"/>
          </p:cNvPicPr>
          <p:nvPr>
            <p:ph idx="1"/>
          </p:nvPr>
        </p:nvPicPr>
        <p:blipFill>
          <a:blip r:embed="rId2"/>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2541364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54865-9905-40FC-A110-4BF487E1F582}"/>
              </a:ext>
            </a:extLst>
          </p:cNvPr>
          <p:cNvSpPr>
            <a:spLocks noGrp="1"/>
          </p:cNvSpPr>
          <p:nvPr>
            <p:ph type="title"/>
          </p:nvPr>
        </p:nvSpPr>
        <p:spPr/>
        <p:txBody>
          <a:bodyPr/>
          <a:lstStyle/>
          <a:p>
            <a:r>
              <a:rPr lang="en-US" b="1" dirty="0"/>
              <a:t>Q2: My supervisor seems concerned about my welfare</a:t>
            </a:r>
            <a:endParaRPr lang="en-US" dirty="0"/>
          </a:p>
        </p:txBody>
      </p:sp>
      <p:pic>
        <p:nvPicPr>
          <p:cNvPr id="4" name="Content Placeholder 3" descr="Chart representing responses categorized by Strongly Disagree, Disagree, Slightly Disagree, Slightly Agree, Agree, and Strongly Agree. Approximately 40% selected Agree, another 40% selected Strongly Agree. Fewer responses for Strongly Disagree, Disagree, Slightly Disagree, and Slightly Agree">
            <a:extLst>
              <a:ext uri="{FF2B5EF4-FFF2-40B4-BE49-F238E27FC236}">
                <a16:creationId xmlns:a16="http://schemas.microsoft.com/office/drawing/2014/main" id="{6D9A39AE-ED00-45E7-8831-B6A9EE50E54E}"/>
              </a:ext>
            </a:extLst>
          </p:cNvPr>
          <p:cNvPicPr>
            <a:picLocks noGrp="1"/>
          </p:cNvPicPr>
          <p:nvPr>
            <p:ph idx="1"/>
          </p:nvPr>
        </p:nvPicPr>
        <p:blipFill>
          <a:blip r:embed="rId2"/>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2337816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6D40C-FC01-40A8-A970-3C1A717BA6FA}"/>
              </a:ext>
            </a:extLst>
          </p:cNvPr>
          <p:cNvSpPr>
            <a:spLocks noGrp="1"/>
          </p:cNvSpPr>
          <p:nvPr>
            <p:ph type="title"/>
          </p:nvPr>
        </p:nvSpPr>
        <p:spPr/>
        <p:txBody>
          <a:bodyPr>
            <a:normAutofit/>
          </a:bodyPr>
          <a:lstStyle/>
          <a:p>
            <a:r>
              <a:rPr lang="en-US" b="1" dirty="0"/>
              <a:t>Q3: The mission of the agency makes me feel like the work I do matters.</a:t>
            </a:r>
            <a:endParaRPr lang="en-US" dirty="0"/>
          </a:p>
        </p:txBody>
      </p:sp>
      <p:pic>
        <p:nvPicPr>
          <p:cNvPr id="4" name="Content Placeholder 3" descr="Chart representing responses categorized by Strongly Disagree, Disagree, Slightly Disagree, Slightly Agree, Agree, and Strongly Agree. Approximately 40% selected Agree, another almost 50% selected Strongly Agree. Fewer responses for Strongly Disagree, Disagree, Slightly Disagree, and Slightly Agree">
            <a:extLst>
              <a:ext uri="{FF2B5EF4-FFF2-40B4-BE49-F238E27FC236}">
                <a16:creationId xmlns:a16="http://schemas.microsoft.com/office/drawing/2014/main" id="{25758E56-9F30-4DF2-BEE8-34E52DDCDE21}"/>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1769759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1D3AB-5CA3-4473-A04B-C8EF3EC0DE78}"/>
              </a:ext>
            </a:extLst>
          </p:cNvPr>
          <p:cNvSpPr>
            <a:spLocks noGrp="1"/>
          </p:cNvSpPr>
          <p:nvPr>
            <p:ph type="title"/>
          </p:nvPr>
        </p:nvSpPr>
        <p:spPr/>
        <p:txBody>
          <a:bodyPr/>
          <a:lstStyle/>
          <a:p>
            <a:r>
              <a:rPr lang="en-US" b="1" dirty="0"/>
              <a:t>Q4: I have friends at work</a:t>
            </a:r>
            <a:endParaRPr lang="en-US" dirty="0"/>
          </a:p>
        </p:txBody>
      </p:sp>
      <p:pic>
        <p:nvPicPr>
          <p:cNvPr id="4" name="Content Placeholder 3" descr="Chart representing responses categorized by Strongly Disagree, Disagree, Slightly Disagree, Slightly Agree, Agree, and Strongly Agree. Almost 50% selected Agree, another 35% selected Strongly Agree. Fewer responses for Strongly Disagree, Disagree, Slightly Disagree, and Slightly Agree">
            <a:extLst>
              <a:ext uri="{FF2B5EF4-FFF2-40B4-BE49-F238E27FC236}">
                <a16:creationId xmlns:a16="http://schemas.microsoft.com/office/drawing/2014/main" id="{88842F09-EA2A-43B2-8DC6-7482737CE8E1}"/>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2550543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42937-9B83-4AE7-8CC7-3115B3AA446A}"/>
              </a:ext>
            </a:extLst>
          </p:cNvPr>
          <p:cNvSpPr>
            <a:spLocks noGrp="1"/>
          </p:cNvSpPr>
          <p:nvPr>
            <p:ph type="title"/>
          </p:nvPr>
        </p:nvSpPr>
        <p:spPr/>
        <p:txBody>
          <a:bodyPr>
            <a:normAutofit/>
          </a:bodyPr>
          <a:lstStyle/>
          <a:p>
            <a:r>
              <a:rPr lang="en-US" b="1" dirty="0"/>
              <a:t>Q5: While on the job, my ideas and opinions are taken seriously.</a:t>
            </a:r>
            <a:endParaRPr lang="en-US" dirty="0"/>
          </a:p>
        </p:txBody>
      </p:sp>
      <p:pic>
        <p:nvPicPr>
          <p:cNvPr id="4" name="Content Placeholder 3" descr="Chart representing responses categorized by Strongly Disagree, Disagree, Slightly Disagree, Slightly Agree, Agree, and Strongly Agree. Over 50% selected Agree, another 25% selected Strongly Agree. Fewer responses for Strongly Disagree, Disagree, Slightly Disagree, and Slightly Agree">
            <a:extLst>
              <a:ext uri="{FF2B5EF4-FFF2-40B4-BE49-F238E27FC236}">
                <a16:creationId xmlns:a16="http://schemas.microsoft.com/office/drawing/2014/main" id="{BDD02A1B-67A0-4E40-AF0D-A62611EF272A}"/>
              </a:ext>
            </a:extLst>
          </p:cNvPr>
          <p:cNvPicPr>
            <a:picLocks noGrp="1"/>
          </p:cNvPicPr>
          <p:nvPr>
            <p:ph idx="1"/>
          </p:nvPr>
        </p:nvPicPr>
        <p:blipFill>
          <a:blip r:embed="rId2"/>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3452913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64A4-51B5-44B1-8B4F-DFE717D6E246}"/>
              </a:ext>
            </a:extLst>
          </p:cNvPr>
          <p:cNvSpPr>
            <a:spLocks noGrp="1"/>
          </p:cNvSpPr>
          <p:nvPr>
            <p:ph type="title"/>
          </p:nvPr>
        </p:nvSpPr>
        <p:spPr/>
        <p:txBody>
          <a:bodyPr>
            <a:normAutofit fontScale="90000"/>
          </a:bodyPr>
          <a:lstStyle/>
          <a:p>
            <a:r>
              <a:rPr lang="en-US" b="1" dirty="0"/>
              <a:t>Q6: The materials, tools, and equipment that I need to do my job are supplied by the agency and made readily available to me.</a:t>
            </a:r>
            <a:endParaRPr lang="en-US" dirty="0"/>
          </a:p>
        </p:txBody>
      </p:sp>
      <p:pic>
        <p:nvPicPr>
          <p:cNvPr id="4" name="Content Placeholder 3" descr="Chart representing responses categorized by Strongly Disagree, Disagree, Slightly Disagree, Slightly Agree, Agree, and Strongly Agree. Over 50% selected Agree, another 25% selected Strongly Agree. Fewer responses for Strongly Disagree, Disagree, Slightly Disagree, and Slightly Agree">
            <a:extLst>
              <a:ext uri="{FF2B5EF4-FFF2-40B4-BE49-F238E27FC236}">
                <a16:creationId xmlns:a16="http://schemas.microsoft.com/office/drawing/2014/main" id="{04C3D975-6819-41B0-94D8-6A3A97281794}"/>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1161594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0330C-EE11-4C94-A7D7-4584607BCDFD}"/>
              </a:ext>
            </a:extLst>
          </p:cNvPr>
          <p:cNvSpPr>
            <a:spLocks noGrp="1"/>
          </p:cNvSpPr>
          <p:nvPr>
            <p:ph type="title"/>
          </p:nvPr>
        </p:nvSpPr>
        <p:spPr/>
        <p:txBody>
          <a:bodyPr/>
          <a:lstStyle/>
          <a:p>
            <a:r>
              <a:rPr lang="en-US" b="1" dirty="0"/>
              <a:t>Q7: The people I work with do a good job</a:t>
            </a:r>
            <a:endParaRPr lang="en-US" dirty="0"/>
          </a:p>
        </p:txBody>
      </p:sp>
      <p:pic>
        <p:nvPicPr>
          <p:cNvPr id="4" name="Content Placeholder 3" descr="Chart representing responses categorized by Strongly Disagree, Disagree, Slightly Disagree, Slightly Agree, Agree, and Strongly Agree. 50% selected Agree, another 45% selected Strongly Agree. Fewer responses for Slightly Agree, and almost 0% responses for Strongly Disagree, Disagree, and Slightly Disagree">
            <a:extLst>
              <a:ext uri="{FF2B5EF4-FFF2-40B4-BE49-F238E27FC236}">
                <a16:creationId xmlns:a16="http://schemas.microsoft.com/office/drawing/2014/main" id="{49C5652D-06D8-42C0-BAFD-71828B2C8B4D}"/>
              </a:ext>
            </a:extLst>
          </p:cNvPr>
          <p:cNvPicPr>
            <a:picLocks noGrp="1"/>
          </p:cNvPicPr>
          <p:nvPr>
            <p:ph idx="1"/>
          </p:nvPr>
        </p:nvPicPr>
        <p:blipFill>
          <a:blip r:embed="rId2"/>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2351577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82EDD-F46F-4201-AEC7-D02A8FA7F2E5}"/>
              </a:ext>
            </a:extLst>
          </p:cNvPr>
          <p:cNvSpPr>
            <a:spLocks noGrp="1"/>
          </p:cNvSpPr>
          <p:nvPr>
            <p:ph type="title"/>
          </p:nvPr>
        </p:nvSpPr>
        <p:spPr/>
        <p:txBody>
          <a:bodyPr>
            <a:normAutofit/>
          </a:bodyPr>
          <a:lstStyle/>
          <a:p>
            <a:r>
              <a:rPr lang="en-US" b="1" dirty="0"/>
              <a:t>Q8: I will still be employed here two years from now</a:t>
            </a:r>
            <a:endParaRPr lang="en-US" dirty="0"/>
          </a:p>
        </p:txBody>
      </p:sp>
      <p:pic>
        <p:nvPicPr>
          <p:cNvPr id="4" name="Content Placeholder 3" descr="Chart representing responses categorized by Strongly Disagree, Disagree, Slightly Disagree, Slightly Agree, Agree, and Strongly Agree. Nearly 40% selected Strongly Agree, nearly 35% selected Agree. Approximately 15% for Slightly Agree, and fewer responses for Strongly Disagree, Disagree, and Slightly Disagree.">
            <a:extLst>
              <a:ext uri="{FF2B5EF4-FFF2-40B4-BE49-F238E27FC236}">
                <a16:creationId xmlns:a16="http://schemas.microsoft.com/office/drawing/2014/main" id="{BB33D5D8-3A98-4E6E-A545-7EEC729C958A}"/>
              </a:ext>
            </a:extLst>
          </p:cNvPr>
          <p:cNvPicPr>
            <a:picLocks noGrp="1"/>
          </p:cNvPicPr>
          <p:nvPr>
            <p:ph idx="1"/>
          </p:nvPr>
        </p:nvPicPr>
        <p:blipFill>
          <a:blip r:embed="rId2"/>
          <a:stretch>
            <a:fillRect/>
          </a:stretch>
        </p:blipFill>
        <p:spPr>
          <a:xfrm>
            <a:off x="4331139" y="2148201"/>
            <a:ext cx="5431547" cy="3749047"/>
          </a:xfrm>
          <a:prstGeom prst="rect">
            <a:avLst/>
          </a:prstGeom>
        </p:spPr>
      </p:pic>
    </p:spTree>
    <p:extLst>
      <p:ext uri="{BB962C8B-B14F-4D97-AF65-F5344CB8AC3E}">
        <p14:creationId xmlns:p14="http://schemas.microsoft.com/office/powerpoint/2010/main" val="1364232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2C24B-0CE7-44A1-8619-404B7D2BB235}"/>
              </a:ext>
            </a:extLst>
          </p:cNvPr>
          <p:cNvSpPr>
            <a:spLocks noGrp="1"/>
          </p:cNvSpPr>
          <p:nvPr>
            <p:ph type="title"/>
          </p:nvPr>
        </p:nvSpPr>
        <p:spPr/>
        <p:txBody>
          <a:bodyPr/>
          <a:lstStyle/>
          <a:p>
            <a:r>
              <a:rPr lang="en-US" dirty="0"/>
              <a:t>Would you like to give additional information about your responses? </a:t>
            </a:r>
          </a:p>
        </p:txBody>
      </p:sp>
      <p:sp>
        <p:nvSpPr>
          <p:cNvPr id="3" name="Content Placeholder 2">
            <a:extLst>
              <a:ext uri="{FF2B5EF4-FFF2-40B4-BE49-F238E27FC236}">
                <a16:creationId xmlns:a16="http://schemas.microsoft.com/office/drawing/2014/main" id="{93E49C88-44A3-46F7-84DC-7A5F5ED5D41E}"/>
              </a:ext>
            </a:extLst>
          </p:cNvPr>
          <p:cNvSpPr>
            <a:spLocks noGrp="1"/>
          </p:cNvSpPr>
          <p:nvPr>
            <p:ph idx="1"/>
          </p:nvPr>
        </p:nvSpPr>
        <p:spPr/>
        <p:txBody>
          <a:bodyPr/>
          <a:lstStyle/>
          <a:p>
            <a:r>
              <a:rPr lang="en-US" dirty="0"/>
              <a:t>Open ended </a:t>
            </a:r>
          </a:p>
        </p:txBody>
      </p:sp>
    </p:spTree>
    <p:extLst>
      <p:ext uri="{BB962C8B-B14F-4D97-AF65-F5344CB8AC3E}">
        <p14:creationId xmlns:p14="http://schemas.microsoft.com/office/powerpoint/2010/main" val="2243099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B67F-1F9F-45E0-B865-F2231E33C027}"/>
              </a:ext>
            </a:extLst>
          </p:cNvPr>
          <p:cNvSpPr>
            <a:spLocks noGrp="1"/>
          </p:cNvSpPr>
          <p:nvPr>
            <p:ph type="title"/>
          </p:nvPr>
        </p:nvSpPr>
        <p:spPr/>
        <p:txBody>
          <a:bodyPr/>
          <a:lstStyle/>
          <a:p>
            <a:r>
              <a:rPr lang="en-US" dirty="0"/>
              <a:t>Demographic Information </a:t>
            </a:r>
          </a:p>
        </p:txBody>
      </p:sp>
      <p:sp>
        <p:nvSpPr>
          <p:cNvPr id="3" name="Content Placeholder 2">
            <a:extLst>
              <a:ext uri="{FF2B5EF4-FFF2-40B4-BE49-F238E27FC236}">
                <a16:creationId xmlns:a16="http://schemas.microsoft.com/office/drawing/2014/main" id="{DF3D0494-3B01-42B4-9C9E-B390599656B4}"/>
              </a:ext>
            </a:extLst>
          </p:cNvPr>
          <p:cNvSpPr>
            <a:spLocks noGrp="1"/>
          </p:cNvSpPr>
          <p:nvPr>
            <p:ph idx="1"/>
          </p:nvPr>
        </p:nvSpPr>
        <p:spPr/>
        <p:txBody>
          <a:bodyPr>
            <a:normAutofit/>
          </a:bodyPr>
          <a:lstStyle/>
          <a:p>
            <a:r>
              <a:rPr lang="en-US" dirty="0"/>
              <a:t>How many years have you worked for the agency?</a:t>
            </a:r>
          </a:p>
          <a:p>
            <a:pPr lvl="1"/>
            <a:r>
              <a:rPr lang="en-US" dirty="0"/>
              <a:t>0 to 5 years_____; 6 to 10 years_____; 1 to 15 years_____; 6 to 20 years_____; Over 20 years____</a:t>
            </a:r>
          </a:p>
          <a:p>
            <a:r>
              <a:rPr lang="en-US" dirty="0"/>
              <a:t>Is your office located in: Kansas City or St. Louis _______  Other _________</a:t>
            </a:r>
          </a:p>
          <a:p>
            <a:r>
              <a:rPr lang="en-US" dirty="0"/>
              <a:t> Indicate your position: Professional Staff ____  Support Staff ____</a:t>
            </a:r>
          </a:p>
          <a:p>
            <a:r>
              <a:rPr lang="en-US" dirty="0"/>
              <a:t>Do you supervise anyone? Yes_____ No_____ </a:t>
            </a:r>
          </a:p>
          <a:p>
            <a:r>
              <a:rPr lang="en-US" dirty="0"/>
              <a:t>What is your age? 18 – 23 _____ 24 – 29 _____ 30 – 35_____ 36 – 41 _____ 42 – 47_____ 48 – 53_____ Over 53</a:t>
            </a:r>
          </a:p>
          <a:p>
            <a:r>
              <a:rPr lang="en-US" dirty="0"/>
              <a:t> ____ Male _______ Female________ </a:t>
            </a:r>
          </a:p>
        </p:txBody>
      </p:sp>
    </p:spTree>
    <p:extLst>
      <p:ext uri="{BB962C8B-B14F-4D97-AF65-F5344CB8AC3E}">
        <p14:creationId xmlns:p14="http://schemas.microsoft.com/office/powerpoint/2010/main" val="576810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BBBEF-0ECC-45C7-BCF9-2FB21BE744B7}"/>
              </a:ext>
            </a:extLst>
          </p:cNvPr>
          <p:cNvSpPr>
            <a:spLocks noGrp="1"/>
          </p:cNvSpPr>
          <p:nvPr>
            <p:ph type="title"/>
          </p:nvPr>
        </p:nvSpPr>
        <p:spPr/>
        <p:txBody>
          <a:bodyPr/>
          <a:lstStyle/>
          <a:p>
            <a:r>
              <a:rPr lang="en-US" dirty="0"/>
              <a:t>Karri Wilson </a:t>
            </a:r>
          </a:p>
        </p:txBody>
      </p:sp>
      <p:sp>
        <p:nvSpPr>
          <p:cNvPr id="3" name="Content Placeholder 2">
            <a:extLst>
              <a:ext uri="{FF2B5EF4-FFF2-40B4-BE49-F238E27FC236}">
                <a16:creationId xmlns:a16="http://schemas.microsoft.com/office/drawing/2014/main" id="{0441B5AE-76F9-4418-B5E3-D0DEF2FC26EC}"/>
              </a:ext>
            </a:extLst>
          </p:cNvPr>
          <p:cNvSpPr>
            <a:spLocks noGrp="1"/>
          </p:cNvSpPr>
          <p:nvPr>
            <p:ph idx="1"/>
          </p:nvPr>
        </p:nvSpPr>
        <p:spPr/>
        <p:txBody>
          <a:bodyPr/>
          <a:lstStyle/>
          <a:p>
            <a:r>
              <a:rPr lang="en-US" dirty="0"/>
              <a:t> completed her Ph.D. in Social Work in 2009 from the University of Missouri.  Her doctoral studies focused on the subject of Employee Engagement.  Research on the topic led her to develop and copy write a survey instrument designed to measure the level of engagement for employees who work in public human services agencies.  Continued research and study has led to Karri being asked to present on the topic of Engagement at events around the United States and to her consulting on Engagement with multiple state Vocational Rehabilitation programs.  Karri has been employed by Missouri Vocational Rehabilitation since 1994.  She began her career as a VR Counselor, was promoted to District Supervisor, then to Regional Manager and she now serves as Coordinator of Client Services for Missouri Vocational Rehabilitation.</a:t>
            </a:r>
          </a:p>
        </p:txBody>
      </p:sp>
    </p:spTree>
    <p:extLst>
      <p:ext uri="{BB962C8B-B14F-4D97-AF65-F5344CB8AC3E}">
        <p14:creationId xmlns:p14="http://schemas.microsoft.com/office/powerpoint/2010/main" val="14273875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9122A-1863-489E-BB5D-C90CFE07378A}"/>
              </a:ext>
            </a:extLst>
          </p:cNvPr>
          <p:cNvSpPr>
            <a:spLocks noGrp="1"/>
          </p:cNvSpPr>
          <p:nvPr>
            <p:ph type="title"/>
          </p:nvPr>
        </p:nvSpPr>
        <p:spPr/>
        <p:txBody>
          <a:bodyPr/>
          <a:lstStyle/>
          <a:p>
            <a:r>
              <a:rPr lang="en-US" dirty="0"/>
              <a:t>Survey Calculations</a:t>
            </a:r>
          </a:p>
        </p:txBody>
      </p:sp>
      <p:sp>
        <p:nvSpPr>
          <p:cNvPr id="3" name="Content Placeholder 2">
            <a:extLst>
              <a:ext uri="{FF2B5EF4-FFF2-40B4-BE49-F238E27FC236}">
                <a16:creationId xmlns:a16="http://schemas.microsoft.com/office/drawing/2014/main" id="{E3A194FC-C5F3-4011-A505-45BE6BCFF9B5}"/>
              </a:ext>
            </a:extLst>
          </p:cNvPr>
          <p:cNvSpPr>
            <a:spLocks noGrp="1"/>
          </p:cNvSpPr>
          <p:nvPr>
            <p:ph idx="1"/>
          </p:nvPr>
        </p:nvSpPr>
        <p:spPr/>
        <p:txBody>
          <a:bodyPr>
            <a:normAutofit/>
          </a:bodyPr>
          <a:lstStyle/>
          <a:p>
            <a:pPr marL="0" indent="0">
              <a:buNone/>
            </a:pPr>
            <a:r>
              <a:rPr lang="en-US" dirty="0"/>
              <a:t>Each response option is assigned a numerical value </a:t>
            </a:r>
          </a:p>
          <a:p>
            <a:r>
              <a:rPr lang="en-US" dirty="0"/>
              <a:t>1= Strongly disagree</a:t>
            </a:r>
          </a:p>
          <a:p>
            <a:r>
              <a:rPr lang="en-US" dirty="0"/>
              <a:t>2 = Disagree</a:t>
            </a:r>
          </a:p>
          <a:p>
            <a:r>
              <a:rPr lang="en-US" dirty="0"/>
              <a:t>3 = Slightly Disagree</a:t>
            </a:r>
          </a:p>
          <a:p>
            <a:r>
              <a:rPr lang="en-US" dirty="0"/>
              <a:t>4 = Slightly Agree</a:t>
            </a:r>
          </a:p>
          <a:p>
            <a:r>
              <a:rPr lang="en-US" dirty="0"/>
              <a:t>5 = Agree</a:t>
            </a:r>
          </a:p>
          <a:p>
            <a:r>
              <a:rPr lang="en-US" dirty="0"/>
              <a:t>6 = strongly agree</a:t>
            </a:r>
          </a:p>
          <a:p>
            <a:pPr marL="0" indent="0">
              <a:buNone/>
            </a:pPr>
            <a:endParaRPr lang="en-US" dirty="0"/>
          </a:p>
          <a:p>
            <a:pPr marL="0" indent="0">
              <a:buNone/>
            </a:pPr>
            <a:r>
              <a:rPr lang="en-US" dirty="0"/>
              <a:t>Each participant receives a score from low of 8 to high of 48</a:t>
            </a:r>
          </a:p>
        </p:txBody>
      </p:sp>
    </p:spTree>
    <p:extLst>
      <p:ext uri="{BB962C8B-B14F-4D97-AF65-F5344CB8AC3E}">
        <p14:creationId xmlns:p14="http://schemas.microsoft.com/office/powerpoint/2010/main" val="24544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CD97F-1E48-41E3-B9B9-6FBBCD903F19}"/>
              </a:ext>
            </a:extLst>
          </p:cNvPr>
          <p:cNvSpPr>
            <a:spLocks noGrp="1"/>
          </p:cNvSpPr>
          <p:nvPr>
            <p:ph type="title"/>
          </p:nvPr>
        </p:nvSpPr>
        <p:spPr/>
        <p:txBody>
          <a:bodyPr/>
          <a:lstStyle/>
          <a:p>
            <a:r>
              <a:rPr lang="en-US" dirty="0"/>
              <a:t>What do the numbers mean? </a:t>
            </a:r>
          </a:p>
        </p:txBody>
      </p:sp>
      <p:sp>
        <p:nvSpPr>
          <p:cNvPr id="3" name="Content Placeholder 2">
            <a:extLst>
              <a:ext uri="{FF2B5EF4-FFF2-40B4-BE49-F238E27FC236}">
                <a16:creationId xmlns:a16="http://schemas.microsoft.com/office/drawing/2014/main" id="{F2169430-92A5-4DBD-964A-D571267A5229}"/>
              </a:ext>
            </a:extLst>
          </p:cNvPr>
          <p:cNvSpPr>
            <a:spLocks noGrp="1"/>
          </p:cNvSpPr>
          <p:nvPr>
            <p:ph idx="1"/>
          </p:nvPr>
        </p:nvSpPr>
        <p:spPr/>
        <p:txBody>
          <a:bodyPr/>
          <a:lstStyle/>
          <a:p>
            <a:r>
              <a:rPr lang="en-US" dirty="0"/>
              <a:t>A score lower than 32 is “not engaged”</a:t>
            </a:r>
          </a:p>
          <a:p>
            <a:r>
              <a:rPr lang="en-US" dirty="0"/>
              <a:t>A score 32 or above is “engaged”</a:t>
            </a:r>
          </a:p>
          <a:p>
            <a:r>
              <a:rPr lang="en-US" dirty="0"/>
              <a:t>A score of 40 and above is “highly engaged” </a:t>
            </a:r>
          </a:p>
        </p:txBody>
      </p:sp>
    </p:spTree>
    <p:extLst>
      <p:ext uri="{BB962C8B-B14F-4D97-AF65-F5344CB8AC3E}">
        <p14:creationId xmlns:p14="http://schemas.microsoft.com/office/powerpoint/2010/main" val="533301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A4DC5-77CC-4A2A-A4B1-969812717659}"/>
              </a:ext>
            </a:extLst>
          </p:cNvPr>
          <p:cNvSpPr>
            <a:spLocks noGrp="1"/>
          </p:cNvSpPr>
          <p:nvPr>
            <p:ph type="title"/>
          </p:nvPr>
        </p:nvSpPr>
        <p:spPr/>
        <p:txBody>
          <a:bodyPr/>
          <a:lstStyle/>
          <a:p>
            <a:r>
              <a:rPr lang="en-US" dirty="0"/>
              <a:t>Then What? In Missouri we: </a:t>
            </a:r>
          </a:p>
        </p:txBody>
      </p:sp>
      <p:sp>
        <p:nvSpPr>
          <p:cNvPr id="3" name="Content Placeholder 2">
            <a:extLst>
              <a:ext uri="{FF2B5EF4-FFF2-40B4-BE49-F238E27FC236}">
                <a16:creationId xmlns:a16="http://schemas.microsoft.com/office/drawing/2014/main" id="{C9478C69-2938-46E0-BB45-5F277A727BE0}"/>
              </a:ext>
            </a:extLst>
          </p:cNvPr>
          <p:cNvSpPr>
            <a:spLocks noGrp="1"/>
          </p:cNvSpPr>
          <p:nvPr>
            <p:ph idx="1"/>
          </p:nvPr>
        </p:nvSpPr>
        <p:spPr/>
        <p:txBody>
          <a:bodyPr/>
          <a:lstStyle/>
          <a:p>
            <a:r>
              <a:rPr lang="en-US" dirty="0"/>
              <a:t>Survey every two years</a:t>
            </a:r>
          </a:p>
          <a:p>
            <a:r>
              <a:rPr lang="en-US" dirty="0"/>
              <a:t>Results calculated</a:t>
            </a:r>
          </a:p>
          <a:p>
            <a:r>
              <a:rPr lang="en-US" dirty="0"/>
              <a:t>Open ended responses reviewed for themes</a:t>
            </a:r>
          </a:p>
          <a:p>
            <a:r>
              <a:rPr lang="en-US" dirty="0"/>
              <a:t>Report shared with Executive Leadership</a:t>
            </a:r>
          </a:p>
          <a:p>
            <a:r>
              <a:rPr lang="en-US" dirty="0"/>
              <a:t>Report shared with front line supervisors </a:t>
            </a:r>
          </a:p>
          <a:p>
            <a:r>
              <a:rPr lang="en-US" dirty="0"/>
              <a:t>2022 results shared on End of program year accomplishments handout</a:t>
            </a:r>
          </a:p>
        </p:txBody>
      </p:sp>
    </p:spTree>
    <p:extLst>
      <p:ext uri="{BB962C8B-B14F-4D97-AF65-F5344CB8AC3E}">
        <p14:creationId xmlns:p14="http://schemas.microsoft.com/office/powerpoint/2010/main" val="3749550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3BE5D-0341-40AA-9F59-4D1824086C37}"/>
              </a:ext>
            </a:extLst>
          </p:cNvPr>
          <p:cNvSpPr>
            <a:spLocks noGrp="1"/>
          </p:cNvSpPr>
          <p:nvPr>
            <p:ph type="title"/>
          </p:nvPr>
        </p:nvSpPr>
        <p:spPr/>
        <p:txBody>
          <a:bodyPr/>
          <a:lstStyle/>
          <a:p>
            <a:r>
              <a:rPr lang="en-US" dirty="0"/>
              <a:t>Agency Action</a:t>
            </a:r>
          </a:p>
        </p:txBody>
      </p:sp>
      <p:sp>
        <p:nvSpPr>
          <p:cNvPr id="3" name="Content Placeholder 2">
            <a:extLst>
              <a:ext uri="{FF2B5EF4-FFF2-40B4-BE49-F238E27FC236}">
                <a16:creationId xmlns:a16="http://schemas.microsoft.com/office/drawing/2014/main" id="{959A5471-4A77-4F22-839A-7035F4C3BC6A}"/>
              </a:ext>
            </a:extLst>
          </p:cNvPr>
          <p:cNvSpPr>
            <a:spLocks noGrp="1"/>
          </p:cNvSpPr>
          <p:nvPr>
            <p:ph idx="1"/>
          </p:nvPr>
        </p:nvSpPr>
        <p:spPr/>
        <p:txBody>
          <a:bodyPr>
            <a:normAutofit lnSpcReduction="10000"/>
          </a:bodyPr>
          <a:lstStyle/>
          <a:p>
            <a:pPr marL="0" indent="0">
              <a:buNone/>
            </a:pPr>
            <a:r>
              <a:rPr lang="en-US" u="sng" dirty="0"/>
              <a:t>What do we like about the survey?  </a:t>
            </a:r>
          </a:p>
          <a:p>
            <a:pPr marL="0" indent="0">
              <a:buNone/>
            </a:pPr>
            <a:r>
              <a:rPr lang="en-US" dirty="0"/>
              <a:t>Administering every two years gives us constant pulse of how people “feel” about working for MO VR</a:t>
            </a:r>
          </a:p>
          <a:p>
            <a:pPr marL="0" indent="0">
              <a:buNone/>
            </a:pPr>
            <a:r>
              <a:rPr lang="en-US" dirty="0"/>
              <a:t>Highlights trends </a:t>
            </a:r>
          </a:p>
          <a:p>
            <a:pPr marL="0" indent="0">
              <a:buNone/>
            </a:pPr>
            <a:r>
              <a:rPr lang="en-US" dirty="0"/>
              <a:t>Provides direction for initiatives </a:t>
            </a:r>
          </a:p>
          <a:p>
            <a:pPr marL="0" indent="0">
              <a:buNone/>
            </a:pPr>
            <a:r>
              <a:rPr lang="en-US" u="sng" dirty="0"/>
              <a:t>What have we done?</a:t>
            </a:r>
          </a:p>
          <a:p>
            <a:pPr marL="0" indent="0">
              <a:buNone/>
            </a:pPr>
            <a:r>
              <a:rPr lang="en-US" dirty="0"/>
              <a:t>Cell Phones for Staff</a:t>
            </a:r>
          </a:p>
          <a:p>
            <a:pPr marL="0" indent="0">
              <a:buNone/>
            </a:pPr>
            <a:r>
              <a:rPr lang="en-US" dirty="0"/>
              <a:t>Annual conference for support staff</a:t>
            </a:r>
          </a:p>
          <a:p>
            <a:pPr marL="0" indent="0">
              <a:buNone/>
            </a:pPr>
            <a:r>
              <a:rPr lang="en-US" dirty="0"/>
              <a:t>Quarterly statewide call </a:t>
            </a:r>
          </a:p>
          <a:p>
            <a:pPr marL="0" indent="0">
              <a:buNone/>
            </a:pPr>
            <a:r>
              <a:rPr lang="en-US" dirty="0"/>
              <a:t>Focus on workday flexibility</a:t>
            </a:r>
          </a:p>
        </p:txBody>
      </p:sp>
    </p:spTree>
    <p:extLst>
      <p:ext uri="{BB962C8B-B14F-4D97-AF65-F5344CB8AC3E}">
        <p14:creationId xmlns:p14="http://schemas.microsoft.com/office/powerpoint/2010/main" val="105640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08865-B635-4E59-8F53-572DCF90C47F}"/>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Contact</a:t>
            </a:r>
          </a:p>
        </p:txBody>
      </p:sp>
      <p:sp>
        <p:nvSpPr>
          <p:cNvPr id="3" name="Content Placeholder 2">
            <a:extLst>
              <a:ext uri="{FF2B5EF4-FFF2-40B4-BE49-F238E27FC236}">
                <a16:creationId xmlns:a16="http://schemas.microsoft.com/office/drawing/2014/main" id="{767F2713-B215-4335-9DB2-D3ACAB95BA30}"/>
              </a:ext>
            </a:extLst>
          </p:cNvPr>
          <p:cNvSpPr>
            <a:spLocks noGrp="1"/>
          </p:cNvSpPr>
          <p:nvPr>
            <p:ph idx="1"/>
          </p:nvPr>
        </p:nvSpPr>
        <p:spPr/>
        <p:txBody>
          <a:bodyPr/>
          <a:lstStyle/>
          <a:p>
            <a:pPr marL="0" lvl="0" indent="0" defTabSz="914400">
              <a:spcBef>
                <a:spcPct val="20000"/>
              </a:spcBef>
              <a:buClrTx/>
              <a:buNone/>
            </a:pPr>
            <a:r>
              <a:rPr lang="en-US" sz="3200" dirty="0">
                <a:solidFill>
                  <a:prstClr val="black"/>
                </a:solidFill>
                <a:latin typeface="Calibri"/>
              </a:rPr>
              <a:t>To Schedule an Engagement Workshop or to use the Engagement Survey contact:</a:t>
            </a:r>
          </a:p>
          <a:p>
            <a:pPr marL="0" lvl="0" indent="0" defTabSz="914400">
              <a:spcBef>
                <a:spcPct val="20000"/>
              </a:spcBef>
              <a:buClrTx/>
              <a:buNone/>
            </a:pPr>
            <a:r>
              <a:rPr lang="en-US" sz="3200" dirty="0">
                <a:solidFill>
                  <a:prstClr val="black"/>
                </a:solidFill>
                <a:latin typeface="Calibri"/>
              </a:rPr>
              <a:t>Karri Wilson</a:t>
            </a:r>
          </a:p>
          <a:p>
            <a:pPr marL="0" lvl="0" indent="0" defTabSz="914400">
              <a:spcBef>
                <a:spcPct val="20000"/>
              </a:spcBef>
              <a:buClrTx/>
              <a:buNone/>
            </a:pPr>
            <a:r>
              <a:rPr lang="en-US" sz="3200" dirty="0">
                <a:solidFill>
                  <a:prstClr val="black"/>
                </a:solidFill>
                <a:latin typeface="Calibri"/>
                <a:hlinkClick r:id="rId2">
                  <a:extLst>
                    <a:ext uri="{A12FA001-AC4F-418D-AE19-62706E023703}">
                      <ahyp:hlinkClr xmlns:ahyp="http://schemas.microsoft.com/office/drawing/2018/hyperlinkcolor" val="tx"/>
                    </a:ext>
                  </a:extLst>
                </a:hlinkClick>
              </a:rPr>
              <a:t>karen.wilson@vr.dese.mo.gov</a:t>
            </a:r>
            <a:endParaRPr lang="en-US" sz="3200" dirty="0">
              <a:solidFill>
                <a:prstClr val="black"/>
              </a:solidFill>
              <a:latin typeface="Calibri"/>
            </a:endParaRPr>
          </a:p>
          <a:p>
            <a:pPr marL="0" lvl="0" indent="0" defTabSz="914400">
              <a:spcBef>
                <a:spcPct val="20000"/>
              </a:spcBef>
              <a:buClrTx/>
              <a:buNone/>
            </a:pPr>
            <a:r>
              <a:rPr lang="en-US" sz="3200" dirty="0">
                <a:solidFill>
                  <a:prstClr val="black"/>
                </a:solidFill>
                <a:latin typeface="Calibri"/>
              </a:rPr>
              <a:t>660-530-5560</a:t>
            </a:r>
          </a:p>
        </p:txBody>
      </p:sp>
    </p:spTree>
    <p:extLst>
      <p:ext uri="{BB962C8B-B14F-4D97-AF65-F5344CB8AC3E}">
        <p14:creationId xmlns:p14="http://schemas.microsoft.com/office/powerpoint/2010/main" val="2979819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F71C-0CEE-4C72-8304-D0D5B70F1767}"/>
              </a:ext>
            </a:extLst>
          </p:cNvPr>
          <p:cNvSpPr>
            <a:spLocks noGrp="1"/>
          </p:cNvSpPr>
          <p:nvPr>
            <p:ph type="title"/>
          </p:nvPr>
        </p:nvSpPr>
        <p:spPr/>
        <p:txBody>
          <a:bodyPr/>
          <a:lstStyle/>
          <a:p>
            <a:r>
              <a:rPr lang="en-US" dirty="0"/>
              <a:t>What is Employee Engagement?</a:t>
            </a:r>
          </a:p>
        </p:txBody>
      </p:sp>
      <p:sp>
        <p:nvSpPr>
          <p:cNvPr id="3" name="Content Placeholder 2">
            <a:extLst>
              <a:ext uri="{FF2B5EF4-FFF2-40B4-BE49-F238E27FC236}">
                <a16:creationId xmlns:a16="http://schemas.microsoft.com/office/drawing/2014/main" id="{B550BDDF-597E-4B32-ABDA-6393FA52FC84}"/>
              </a:ext>
            </a:extLst>
          </p:cNvPr>
          <p:cNvSpPr>
            <a:spLocks noGrp="1"/>
          </p:cNvSpPr>
          <p:nvPr>
            <p:ph idx="1"/>
          </p:nvPr>
        </p:nvSpPr>
        <p:spPr/>
        <p:txBody>
          <a:bodyPr/>
          <a:lstStyle/>
          <a:p>
            <a:r>
              <a:rPr lang="en-US" sz="3700" b="1" dirty="0">
                <a:solidFill>
                  <a:srgbClr val="FEA022">
                    <a:lumMod val="50000"/>
                  </a:srgbClr>
                </a:solidFill>
                <a:latin typeface="Calibri"/>
              </a:rPr>
              <a:t>Engaged employees identify with the agency mission, feel empowered, and are willing to commit the emotional and personal energy necessary to excel in their work. They drive innovation and move the organization forward.</a:t>
            </a:r>
            <a:endParaRPr lang="en-US" dirty="0"/>
          </a:p>
        </p:txBody>
      </p:sp>
    </p:spTree>
    <p:extLst>
      <p:ext uri="{BB962C8B-B14F-4D97-AF65-F5344CB8AC3E}">
        <p14:creationId xmlns:p14="http://schemas.microsoft.com/office/powerpoint/2010/main" val="2536005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BCA9C-A274-44B8-8D8A-6D8D01A722DC}"/>
              </a:ext>
            </a:extLst>
          </p:cNvPr>
          <p:cNvSpPr>
            <a:spLocks noGrp="1"/>
          </p:cNvSpPr>
          <p:nvPr>
            <p:ph type="title"/>
          </p:nvPr>
        </p:nvSpPr>
        <p:spPr/>
        <p:txBody>
          <a:bodyPr/>
          <a:lstStyle/>
          <a:p>
            <a:r>
              <a:rPr lang="en-US" dirty="0"/>
              <a:t>Research defines three categories </a:t>
            </a:r>
          </a:p>
        </p:txBody>
      </p:sp>
      <p:sp>
        <p:nvSpPr>
          <p:cNvPr id="4" name="Content Placeholder 3">
            <a:extLst>
              <a:ext uri="{FF2B5EF4-FFF2-40B4-BE49-F238E27FC236}">
                <a16:creationId xmlns:a16="http://schemas.microsoft.com/office/drawing/2014/main" id="{E72F45B8-65F7-4824-BDA6-CD100002E8CC}"/>
              </a:ext>
            </a:extLst>
          </p:cNvPr>
          <p:cNvSpPr>
            <a:spLocks noGrp="1"/>
          </p:cNvSpPr>
          <p:nvPr>
            <p:ph sz="half" idx="1"/>
          </p:nvPr>
        </p:nvSpPr>
        <p:spPr/>
        <p:txBody>
          <a:bodyPr>
            <a:normAutofit lnSpcReduction="10000"/>
          </a:bodyPr>
          <a:lstStyle/>
          <a:p>
            <a:pPr marL="0" indent="0">
              <a:buNone/>
            </a:pPr>
            <a:r>
              <a:rPr lang="en-US" b="1" u="sng" dirty="0">
                <a:solidFill>
                  <a:schemeClr val="tx1"/>
                </a:solidFill>
              </a:rPr>
              <a:t>Engaged</a:t>
            </a:r>
            <a:r>
              <a:rPr lang="en-US" b="1" dirty="0">
                <a:solidFill>
                  <a:schemeClr val="tx1"/>
                </a:solidFill>
              </a:rPr>
              <a:t> </a:t>
            </a:r>
            <a:r>
              <a:rPr lang="en-US" dirty="0">
                <a:solidFill>
                  <a:schemeClr val="accent6">
                    <a:lumMod val="50000"/>
                  </a:schemeClr>
                </a:solidFill>
              </a:rPr>
              <a:t>employees are the best colleagues. They cooperate to build an organization, and they are behind everything good that happens there. These employees are involved in, enthusiastic about, and committed to their work. They know the scope of their jobs and look for new and better ways to achieve outcomes. They are 100% psychologically committed to their work.  They are the people in the organization who create new customers.</a:t>
            </a:r>
          </a:p>
        </p:txBody>
      </p:sp>
      <p:sp>
        <p:nvSpPr>
          <p:cNvPr id="5" name="Content Placeholder 4">
            <a:extLst>
              <a:ext uri="{FF2B5EF4-FFF2-40B4-BE49-F238E27FC236}">
                <a16:creationId xmlns:a16="http://schemas.microsoft.com/office/drawing/2014/main" id="{B6C8E028-329B-4C5D-9FF5-B911738F8253}"/>
              </a:ext>
            </a:extLst>
          </p:cNvPr>
          <p:cNvSpPr>
            <a:spLocks noGrp="1"/>
          </p:cNvSpPr>
          <p:nvPr>
            <p:ph sz="half" idx="2"/>
          </p:nvPr>
        </p:nvSpPr>
        <p:spPr/>
        <p:txBody>
          <a:bodyPr>
            <a:normAutofit lnSpcReduction="10000"/>
          </a:bodyPr>
          <a:lstStyle/>
          <a:p>
            <a:pPr marL="0" lvl="0" indent="0" defTabSz="914400">
              <a:spcBef>
                <a:spcPct val="20000"/>
              </a:spcBef>
              <a:buClrTx/>
              <a:buNone/>
            </a:pPr>
            <a:r>
              <a:rPr lang="en-US" sz="1500" b="1" u="sng" dirty="0">
                <a:solidFill>
                  <a:srgbClr val="FF6600"/>
                </a:solidFill>
                <a:latin typeface="Calibri"/>
              </a:rPr>
              <a:t>Not engaged </a:t>
            </a:r>
            <a:r>
              <a:rPr lang="en-US" sz="1500" dirty="0">
                <a:solidFill>
                  <a:schemeClr val="tx1"/>
                </a:solidFill>
                <a:latin typeface="Calibri"/>
              </a:rPr>
              <a:t>workers can be difficult to spot: They are not hostile or disruptive. They show up and put time, but not energy or passion into their work. They show little or no concern about customers, productivity, profitability, waste, safety, mission and purpose of the teams, or developing customers. They are thinking about lunch or their next break. They are essentially “checked out.” Surprisingly, these people are not only a part of your professional staff, but they are also sitting on your executive committee.</a:t>
            </a:r>
          </a:p>
          <a:p>
            <a:pPr marL="0" lvl="0" indent="0" defTabSz="914400">
              <a:spcBef>
                <a:spcPts val="1200"/>
              </a:spcBef>
              <a:buClrTx/>
              <a:buNone/>
            </a:pPr>
            <a:r>
              <a:rPr lang="en-US" sz="1500" b="1" u="sng" dirty="0">
                <a:solidFill>
                  <a:srgbClr val="FF0000"/>
                </a:solidFill>
                <a:latin typeface="Calibri"/>
              </a:rPr>
              <a:t>Actively Disengaged </a:t>
            </a:r>
            <a:r>
              <a:rPr lang="en-US" sz="1500" dirty="0">
                <a:solidFill>
                  <a:schemeClr val="tx1"/>
                </a:solidFill>
                <a:latin typeface="Calibri"/>
              </a:rPr>
              <a:t>employees aren’t just unhappy at work; they’re busy acting out their unhappiness. Every day, these workers undermine what their engaged coworkers accomplish.</a:t>
            </a:r>
          </a:p>
        </p:txBody>
      </p:sp>
    </p:spTree>
    <p:extLst>
      <p:ext uri="{BB962C8B-B14F-4D97-AF65-F5344CB8AC3E}">
        <p14:creationId xmlns:p14="http://schemas.microsoft.com/office/powerpoint/2010/main" val="378463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9C65AB-1670-4D7C-BB94-99A43F2BB8CD}"/>
              </a:ext>
            </a:extLst>
          </p:cNvPr>
          <p:cNvSpPr>
            <a:spLocks noGrp="1"/>
          </p:cNvSpPr>
          <p:nvPr>
            <p:ph type="title"/>
          </p:nvPr>
        </p:nvSpPr>
        <p:spPr/>
        <p:txBody>
          <a:bodyPr/>
          <a:lstStyle/>
          <a:p>
            <a:r>
              <a:rPr lang="en-US" dirty="0"/>
              <a:t>Risky Business </a:t>
            </a:r>
          </a:p>
        </p:txBody>
      </p:sp>
      <p:sp>
        <p:nvSpPr>
          <p:cNvPr id="6" name="Content Placeholder 5">
            <a:extLst>
              <a:ext uri="{FF2B5EF4-FFF2-40B4-BE49-F238E27FC236}">
                <a16:creationId xmlns:a16="http://schemas.microsoft.com/office/drawing/2014/main" id="{0CB026F9-44B5-485B-851F-865C9E9752BF}"/>
              </a:ext>
            </a:extLst>
          </p:cNvPr>
          <p:cNvSpPr>
            <a:spLocks noGrp="1"/>
          </p:cNvSpPr>
          <p:nvPr>
            <p:ph idx="1"/>
          </p:nvPr>
        </p:nvSpPr>
        <p:spPr/>
        <p:txBody>
          <a:bodyPr>
            <a:normAutofit lnSpcReduction="10000"/>
          </a:bodyPr>
          <a:lstStyle/>
          <a:p>
            <a:pPr marL="0" indent="0">
              <a:buNone/>
            </a:pPr>
            <a:r>
              <a:rPr lang="en-US" sz="2800" b="1" dirty="0">
                <a:solidFill>
                  <a:schemeClr val="accent6">
                    <a:lumMod val="50000"/>
                  </a:schemeClr>
                </a:solidFill>
              </a:rPr>
              <a:t>Serious risks associated with </a:t>
            </a:r>
            <a:r>
              <a:rPr lang="en-US" sz="2800" b="1" u="sng" dirty="0">
                <a:solidFill>
                  <a:schemeClr val="accent6">
                    <a:lumMod val="50000"/>
                  </a:schemeClr>
                </a:solidFill>
              </a:rPr>
              <a:t>not</a:t>
            </a:r>
            <a:r>
              <a:rPr lang="en-US" sz="2800" b="1" dirty="0">
                <a:solidFill>
                  <a:schemeClr val="accent6">
                    <a:lumMod val="50000"/>
                  </a:schemeClr>
                </a:solidFill>
              </a:rPr>
              <a:t> having Engaged Employees</a:t>
            </a:r>
          </a:p>
          <a:p>
            <a:r>
              <a:rPr lang="en-US" b="1" dirty="0">
                <a:solidFill>
                  <a:schemeClr val="accent6">
                    <a:lumMod val="50000"/>
                  </a:schemeClr>
                </a:solidFill>
              </a:rPr>
              <a:t>Decreased customer satisfaction</a:t>
            </a:r>
          </a:p>
          <a:p>
            <a:r>
              <a:rPr lang="en-US" b="1" dirty="0">
                <a:solidFill>
                  <a:schemeClr val="accent6">
                    <a:lumMod val="50000"/>
                  </a:schemeClr>
                </a:solidFill>
              </a:rPr>
              <a:t>Poor performance on crucial tasks</a:t>
            </a:r>
          </a:p>
          <a:p>
            <a:r>
              <a:rPr lang="en-US" b="1" dirty="0">
                <a:solidFill>
                  <a:schemeClr val="accent6">
                    <a:lumMod val="50000"/>
                  </a:schemeClr>
                </a:solidFill>
              </a:rPr>
              <a:t>Increased cost of doing business</a:t>
            </a:r>
          </a:p>
          <a:p>
            <a:r>
              <a:rPr lang="en-US" b="1" dirty="0">
                <a:solidFill>
                  <a:schemeClr val="accent6">
                    <a:lumMod val="50000"/>
                  </a:schemeClr>
                </a:solidFill>
              </a:rPr>
              <a:t>Disengaged workers can actually turn other workers against the organization</a:t>
            </a:r>
          </a:p>
          <a:p>
            <a:r>
              <a:rPr lang="en-US" b="1" dirty="0">
                <a:solidFill>
                  <a:schemeClr val="accent6">
                    <a:lumMod val="50000"/>
                  </a:schemeClr>
                </a:solidFill>
              </a:rPr>
              <a:t>Higher turnover rates</a:t>
            </a:r>
          </a:p>
          <a:p>
            <a:r>
              <a:rPr lang="en-US" b="1" dirty="0">
                <a:solidFill>
                  <a:schemeClr val="accent6">
                    <a:lumMod val="50000"/>
                  </a:schemeClr>
                </a:solidFill>
              </a:rPr>
              <a:t>Disengaged workers monopolize managers’ time</a:t>
            </a:r>
          </a:p>
          <a:p>
            <a:r>
              <a:rPr lang="en-US" b="1" dirty="0">
                <a:solidFill>
                  <a:schemeClr val="accent6">
                    <a:lumMod val="50000"/>
                  </a:schemeClr>
                </a:solidFill>
              </a:rPr>
              <a:t>More on the job accidents</a:t>
            </a:r>
          </a:p>
        </p:txBody>
      </p:sp>
    </p:spTree>
    <p:extLst>
      <p:ext uri="{BB962C8B-B14F-4D97-AF65-F5344CB8AC3E}">
        <p14:creationId xmlns:p14="http://schemas.microsoft.com/office/powerpoint/2010/main" val="3240473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EFD6E-2627-4D4F-88EA-47CCD9B6AB79}"/>
              </a:ext>
            </a:extLst>
          </p:cNvPr>
          <p:cNvSpPr>
            <a:spLocks noGrp="1"/>
          </p:cNvSpPr>
          <p:nvPr>
            <p:ph type="title"/>
          </p:nvPr>
        </p:nvSpPr>
        <p:spPr/>
        <p:txBody>
          <a:bodyPr/>
          <a:lstStyle/>
          <a:p>
            <a:r>
              <a:rPr lang="en-US" dirty="0"/>
              <a:t>What can the agency do?</a:t>
            </a:r>
          </a:p>
        </p:txBody>
      </p:sp>
      <p:sp>
        <p:nvSpPr>
          <p:cNvPr id="3" name="Content Placeholder 2">
            <a:extLst>
              <a:ext uri="{FF2B5EF4-FFF2-40B4-BE49-F238E27FC236}">
                <a16:creationId xmlns:a16="http://schemas.microsoft.com/office/drawing/2014/main" id="{AC5D2038-FCB1-46CE-9A90-6FD0E88E5FBC}"/>
              </a:ext>
            </a:extLst>
          </p:cNvPr>
          <p:cNvSpPr>
            <a:spLocks noGrp="1"/>
          </p:cNvSpPr>
          <p:nvPr>
            <p:ph idx="1"/>
          </p:nvPr>
        </p:nvSpPr>
        <p:spPr/>
        <p:txBody>
          <a:bodyPr/>
          <a:lstStyle/>
          <a:p>
            <a:r>
              <a:rPr lang="en-US" sz="2400" dirty="0"/>
              <a:t>1: </a:t>
            </a:r>
            <a:r>
              <a:rPr lang="en-US" sz="2800" dirty="0"/>
              <a:t>Engagement starts at the top:  Senior leadership must buy in</a:t>
            </a:r>
          </a:p>
          <a:p>
            <a:r>
              <a:rPr lang="en-US" sz="2800" dirty="0"/>
              <a:t>2:  Educate front line supervisors </a:t>
            </a:r>
          </a:p>
          <a:p>
            <a:r>
              <a:rPr lang="en-US" sz="2800" dirty="0"/>
              <a:t>3:  Implement Engagement strategies</a:t>
            </a:r>
          </a:p>
          <a:p>
            <a:r>
              <a:rPr lang="en-US" sz="2800" dirty="0"/>
              <a:t>4: Survey staff </a:t>
            </a:r>
          </a:p>
          <a:p>
            <a:r>
              <a:rPr lang="en-US" sz="2800" dirty="0"/>
              <a:t>Repeat!  Engagement is not a one and done</a:t>
            </a:r>
          </a:p>
        </p:txBody>
      </p:sp>
    </p:spTree>
    <p:extLst>
      <p:ext uri="{BB962C8B-B14F-4D97-AF65-F5344CB8AC3E}">
        <p14:creationId xmlns:p14="http://schemas.microsoft.com/office/powerpoint/2010/main" val="1427707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32254-6809-47EC-B331-C6AF0549032D}"/>
              </a:ext>
            </a:extLst>
          </p:cNvPr>
          <p:cNvSpPr>
            <a:spLocks noGrp="1"/>
          </p:cNvSpPr>
          <p:nvPr>
            <p:ph type="title"/>
          </p:nvPr>
        </p:nvSpPr>
        <p:spPr/>
        <p:txBody>
          <a:bodyPr/>
          <a:lstStyle/>
          <a:p>
            <a:r>
              <a:rPr lang="en-US" dirty="0"/>
              <a:t>Survey Instrument </a:t>
            </a:r>
          </a:p>
        </p:txBody>
      </p:sp>
      <p:sp>
        <p:nvSpPr>
          <p:cNvPr id="3" name="Content Placeholder 2">
            <a:extLst>
              <a:ext uri="{FF2B5EF4-FFF2-40B4-BE49-F238E27FC236}">
                <a16:creationId xmlns:a16="http://schemas.microsoft.com/office/drawing/2014/main" id="{88F2047C-C59E-4CF5-BBA0-0434B4818A1B}"/>
              </a:ext>
            </a:extLst>
          </p:cNvPr>
          <p:cNvSpPr>
            <a:spLocks noGrp="1"/>
          </p:cNvSpPr>
          <p:nvPr>
            <p:ph idx="1"/>
          </p:nvPr>
        </p:nvSpPr>
        <p:spPr/>
        <p:txBody>
          <a:bodyPr>
            <a:normAutofit/>
          </a:bodyPr>
          <a:lstStyle/>
          <a:p>
            <a:r>
              <a:rPr lang="en-US" dirty="0"/>
              <a:t>Developed in 2008 for dissertation in the Social Work PhD program at University of Missouri</a:t>
            </a:r>
          </a:p>
          <a:p>
            <a:r>
              <a:rPr lang="en-US" dirty="0"/>
              <a:t>Instrument developed from industry research on Engagement</a:t>
            </a:r>
          </a:p>
          <a:p>
            <a:r>
              <a:rPr lang="en-US" dirty="0"/>
              <a:t>Instrument was designed specifically for human services workers</a:t>
            </a:r>
          </a:p>
          <a:p>
            <a:r>
              <a:rPr lang="en-US" dirty="0"/>
              <a:t>Instrument was pilot tested and confirmed reliable/valid </a:t>
            </a:r>
          </a:p>
          <a:p>
            <a:r>
              <a:rPr lang="en-US" dirty="0"/>
              <a:t>8 Questions based on the three major components of EE:</a:t>
            </a:r>
          </a:p>
          <a:p>
            <a:pPr lvl="1"/>
            <a:r>
              <a:rPr lang="en-US" dirty="0"/>
              <a:t>Meaningfulness – Q: 1,3,5</a:t>
            </a:r>
          </a:p>
          <a:p>
            <a:pPr lvl="1"/>
            <a:r>
              <a:rPr lang="en-US" dirty="0"/>
              <a:t> Safety – Q: 2, 4,7</a:t>
            </a:r>
          </a:p>
          <a:p>
            <a:pPr lvl="1"/>
            <a:r>
              <a:rPr lang="en-US" dirty="0"/>
              <a:t>Availability – Q: 6,8</a:t>
            </a:r>
          </a:p>
        </p:txBody>
      </p:sp>
    </p:spTree>
    <p:extLst>
      <p:ext uri="{BB962C8B-B14F-4D97-AF65-F5344CB8AC3E}">
        <p14:creationId xmlns:p14="http://schemas.microsoft.com/office/powerpoint/2010/main" val="1831082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BAD8E-53A5-4A56-A064-096C85A9F882}"/>
              </a:ext>
            </a:extLst>
          </p:cNvPr>
          <p:cNvSpPr>
            <a:spLocks noGrp="1"/>
          </p:cNvSpPr>
          <p:nvPr>
            <p:ph type="title"/>
          </p:nvPr>
        </p:nvSpPr>
        <p:spPr/>
        <p:txBody>
          <a:bodyPr/>
          <a:lstStyle/>
          <a:p>
            <a:r>
              <a:rPr lang="en-US" dirty="0"/>
              <a:t>Survey Implementation </a:t>
            </a:r>
          </a:p>
        </p:txBody>
      </p:sp>
      <p:sp>
        <p:nvSpPr>
          <p:cNvPr id="3" name="Content Placeholder 2">
            <a:extLst>
              <a:ext uri="{FF2B5EF4-FFF2-40B4-BE49-F238E27FC236}">
                <a16:creationId xmlns:a16="http://schemas.microsoft.com/office/drawing/2014/main" id="{7118141C-6227-4A30-8D9F-BC56D6F3E3E7}"/>
              </a:ext>
            </a:extLst>
          </p:cNvPr>
          <p:cNvSpPr>
            <a:spLocks noGrp="1"/>
          </p:cNvSpPr>
          <p:nvPr>
            <p:ph idx="1"/>
          </p:nvPr>
        </p:nvSpPr>
        <p:spPr/>
        <p:txBody>
          <a:bodyPr/>
          <a:lstStyle/>
          <a:p>
            <a:pPr marL="0" indent="0">
              <a:buNone/>
            </a:pPr>
            <a:r>
              <a:rPr lang="en-US" dirty="0"/>
              <a:t>Email sent to every employee with information about the survey and a request to participate – be mindful of who sends out the email – MO response rate over 65%  </a:t>
            </a:r>
          </a:p>
          <a:p>
            <a:pPr marL="0" indent="0">
              <a:buNone/>
            </a:pPr>
            <a:r>
              <a:rPr lang="en-US" dirty="0"/>
              <a:t>Email contains a link to the survey in SurveyMonkey</a:t>
            </a:r>
          </a:p>
          <a:p>
            <a:pPr marL="0" indent="0">
              <a:buNone/>
            </a:pPr>
            <a:r>
              <a:rPr lang="en-US" dirty="0"/>
              <a:t>Allow 2 weeks to participate – with one or two reminders sent</a:t>
            </a:r>
          </a:p>
          <a:p>
            <a:pPr marL="0" indent="0">
              <a:buNone/>
            </a:pPr>
            <a:r>
              <a:rPr lang="en-US" dirty="0"/>
              <a:t>Survey takes average 5 minutes to complete with additional time for open ended question</a:t>
            </a:r>
          </a:p>
        </p:txBody>
      </p:sp>
    </p:spTree>
    <p:extLst>
      <p:ext uri="{BB962C8B-B14F-4D97-AF65-F5344CB8AC3E}">
        <p14:creationId xmlns:p14="http://schemas.microsoft.com/office/powerpoint/2010/main" val="1067804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BB931-AC10-4473-B64D-78A1900F24E3}"/>
              </a:ext>
            </a:extLst>
          </p:cNvPr>
          <p:cNvSpPr>
            <a:spLocks noGrp="1"/>
          </p:cNvSpPr>
          <p:nvPr>
            <p:ph type="title"/>
          </p:nvPr>
        </p:nvSpPr>
        <p:spPr/>
        <p:txBody>
          <a:bodyPr/>
          <a:lstStyle/>
          <a:p>
            <a:r>
              <a:rPr lang="en-US" dirty="0"/>
              <a:t>SurveyMonkey </a:t>
            </a:r>
          </a:p>
        </p:txBody>
      </p:sp>
      <p:sp>
        <p:nvSpPr>
          <p:cNvPr id="3" name="Content Placeholder 2">
            <a:extLst>
              <a:ext uri="{FF2B5EF4-FFF2-40B4-BE49-F238E27FC236}">
                <a16:creationId xmlns:a16="http://schemas.microsoft.com/office/drawing/2014/main" id="{14C212E4-61D8-4E69-B171-5E5A6B828C35}"/>
              </a:ext>
            </a:extLst>
          </p:cNvPr>
          <p:cNvSpPr>
            <a:spLocks noGrp="1"/>
          </p:cNvSpPr>
          <p:nvPr>
            <p:ph idx="1"/>
          </p:nvPr>
        </p:nvSpPr>
        <p:spPr>
          <a:xfrm>
            <a:off x="965136" y="1448790"/>
            <a:ext cx="10361676" cy="4360832"/>
          </a:xfrm>
        </p:spPr>
        <p:txBody>
          <a:bodyPr/>
          <a:lstStyle/>
          <a:p>
            <a:pPr marL="0" indent="0">
              <a:buNone/>
            </a:pPr>
            <a:r>
              <a:rPr lang="en-US" dirty="0"/>
              <a:t>Sit back and gather the data </a:t>
            </a:r>
          </a:p>
        </p:txBody>
      </p:sp>
      <p:pic>
        <p:nvPicPr>
          <p:cNvPr id="1026" name="Picture 2" descr="Monkey wearing glasses and shirt, sitting at a laptop, typing">
            <a:extLst>
              <a:ext uri="{FF2B5EF4-FFF2-40B4-BE49-F238E27FC236}">
                <a16:creationId xmlns:a16="http://schemas.microsoft.com/office/drawing/2014/main" id="{8A432132-7F9F-4BAE-9E99-4DAA9D6B5A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1300" y="2133600"/>
            <a:ext cx="5422900" cy="3771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139281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936</TotalTime>
  <Words>1073</Words>
  <Application>Microsoft Office PowerPoint</Application>
  <PresentationFormat>Widescreen</PresentationFormat>
  <Paragraphs>94</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Century Gothic</vt:lpstr>
      <vt:lpstr>Wingdings 3</vt:lpstr>
      <vt:lpstr>Wisp</vt:lpstr>
      <vt:lpstr>October 2022 EMPLOYEE ENGAGEMENT SURVEY</vt:lpstr>
      <vt:lpstr>Karri Wilson </vt:lpstr>
      <vt:lpstr>What is Employee Engagement?</vt:lpstr>
      <vt:lpstr>Research defines three categories </vt:lpstr>
      <vt:lpstr>Risky Business </vt:lpstr>
      <vt:lpstr>What can the agency do?</vt:lpstr>
      <vt:lpstr>Survey Instrument </vt:lpstr>
      <vt:lpstr>Survey Implementation </vt:lpstr>
      <vt:lpstr>SurveyMonkey </vt:lpstr>
      <vt:lpstr>Q1: I have received recognition for doing my job well</vt:lpstr>
      <vt:lpstr>Q2: My supervisor seems concerned about my welfare</vt:lpstr>
      <vt:lpstr>Q3: The mission of the agency makes me feel like the work I do matters.</vt:lpstr>
      <vt:lpstr>Q4: I have friends at work</vt:lpstr>
      <vt:lpstr>Q5: While on the job, my ideas and opinions are taken seriously.</vt:lpstr>
      <vt:lpstr>Q6: The materials, tools, and equipment that I need to do my job are supplied by the agency and made readily available to me.</vt:lpstr>
      <vt:lpstr>Q7: The people I work with do a good job</vt:lpstr>
      <vt:lpstr>Q8: I will still be employed here two years from now</vt:lpstr>
      <vt:lpstr>Would you like to give additional information about your responses? </vt:lpstr>
      <vt:lpstr>Demographic Information </vt:lpstr>
      <vt:lpstr>Survey Calculations</vt:lpstr>
      <vt:lpstr>What do the numbers mean? </vt:lpstr>
      <vt:lpstr>Then What? In Missouri we: </vt:lpstr>
      <vt:lpstr>Agency Action</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ENGAGEMENT</dc:title>
  <dc:creator>Wilson, Karen</dc:creator>
  <cp:lastModifiedBy>Mindi Ferguson</cp:lastModifiedBy>
  <cp:revision>22</cp:revision>
  <dcterms:created xsi:type="dcterms:W3CDTF">2022-10-04T13:28:47Z</dcterms:created>
  <dcterms:modified xsi:type="dcterms:W3CDTF">2023-02-11T19:17:26Z</dcterms:modified>
</cp:coreProperties>
</file>